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24"/>
  </p:notesMasterIdLst>
  <p:handoutMasterIdLst>
    <p:handoutMasterId r:id="rId25"/>
  </p:handoutMasterIdLst>
  <p:sldIdLst>
    <p:sldId id="262" r:id="rId2"/>
    <p:sldId id="308" r:id="rId3"/>
    <p:sldId id="309" r:id="rId4"/>
    <p:sldId id="310" r:id="rId5"/>
    <p:sldId id="311" r:id="rId6"/>
    <p:sldId id="331" r:id="rId7"/>
    <p:sldId id="348" r:id="rId8"/>
    <p:sldId id="350"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3FF"/>
    <a:srgbClr val="97DCFF"/>
    <a:srgbClr val="6B95C7"/>
    <a:srgbClr val="99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78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ACE6318A-9A08-4FBC-A2CA-4338A77082B2}" type="datetime1">
              <a:rPr lang="en-US" altLang="en-US"/>
              <a:pPr/>
              <a:t>11/7/2016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0088E08-6398-4E2D-AB9E-E34ACB0E191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BE2A1C17-1BFC-4BAA-B1EE-D81DDC680696}" type="datetime1">
              <a:rPr lang="en-US" altLang="en-US"/>
              <a:pPr/>
              <a:t>11/7/2016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l-PL" noProof="0" smtClean="0"/>
              <a:t>Click to edit Master text styles</a:t>
            </a:r>
          </a:p>
          <a:p>
            <a:pPr lvl="1"/>
            <a:r>
              <a:rPr lang="pl-PL" noProof="0" smtClean="0"/>
              <a:t>Second level</a:t>
            </a:r>
          </a:p>
          <a:p>
            <a:pPr lvl="2"/>
            <a:r>
              <a:rPr lang="pl-PL" noProof="0" smtClean="0"/>
              <a:t>Third level</a:t>
            </a:r>
          </a:p>
          <a:p>
            <a:pPr lvl="3"/>
            <a:r>
              <a:rPr lang="pl-PL" noProof="0" smtClean="0"/>
              <a:t>Fourth level</a:t>
            </a:r>
          </a:p>
          <a:p>
            <a:pPr lvl="4"/>
            <a:r>
              <a:rPr lang="pl-P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ヒラギノ角ゴ Pro W3" pitchFamily="-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837AA9B-1FE2-4F19-8BF6-6BBCCB81081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ヒラギノ角ゴ Pro W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21661603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3820287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1757713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r>
              <a:rPr lang="en-US" altLang="en-US"/>
              <a:t>10-</a:t>
            </a:r>
            <a:fld id="{AF4F5B8F-BC9B-407B-AF90-12818FDDCE46}" type="slidenum">
              <a:rPr lang="en-US" altLang="en-US"/>
              <a:pPr/>
              <a:t>‹#›</a:t>
            </a:fld>
            <a:endParaRPr lang="en-US" altLang="en-US"/>
          </a:p>
        </p:txBody>
      </p:sp>
    </p:spTree>
    <p:extLst>
      <p:ext uri="{BB962C8B-B14F-4D97-AF65-F5344CB8AC3E}">
        <p14:creationId xmlns:p14="http://schemas.microsoft.com/office/powerpoint/2010/main" val="3595145246"/>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dirty="0"/>
          </a:p>
        </p:txBody>
      </p:sp>
      <p:sp>
        <p:nvSpPr>
          <p:cNvPr id="12" name="Picture Placeholder 7"/>
          <p:cNvSpPr>
            <a:spLocks noGrp="1"/>
          </p:cNvSpPr>
          <p:nvPr>
            <p:ph type="pic" sz="quarter" idx="14"/>
          </p:nvPr>
        </p:nvSpPr>
        <p:spPr>
          <a:xfrm>
            <a:off x="457200" y="1354138"/>
            <a:ext cx="4058356" cy="3240087"/>
          </a:xfrm>
        </p:spPr>
        <p:txBody>
          <a:bodyPr rtlCol="0"/>
          <a:lstStyle/>
          <a:p>
            <a:pPr lvl="0"/>
            <a:endParaRPr lang="en-US" noProof="0" dirty="0" smtClean="0"/>
          </a:p>
        </p:txBody>
      </p:sp>
      <p:sp>
        <p:nvSpPr>
          <p:cNvPr id="13" name="Picture Placeholder 7"/>
          <p:cNvSpPr>
            <a:spLocks noGrp="1"/>
          </p:cNvSpPr>
          <p:nvPr>
            <p:ph type="pic" sz="quarter" idx="15"/>
          </p:nvPr>
        </p:nvSpPr>
        <p:spPr>
          <a:xfrm>
            <a:off x="4628444" y="1354138"/>
            <a:ext cx="4058356" cy="3240087"/>
          </a:xfrm>
        </p:spPr>
        <p:txBody>
          <a:bodyPr rtlCol="0"/>
          <a:lstStyle/>
          <a:p>
            <a:pPr lvl="0"/>
            <a:endParaRPr lang="en-US" noProof="0" dirty="0" smtClean="0"/>
          </a:p>
        </p:txBody>
      </p:sp>
      <p:sp>
        <p:nvSpPr>
          <p:cNvPr id="5" name="Slide Number Placeholder 5"/>
          <p:cNvSpPr>
            <a:spLocks noGrp="1"/>
          </p:cNvSpPr>
          <p:nvPr>
            <p:ph type="sldNum" sz="quarter" idx="16"/>
          </p:nvPr>
        </p:nvSpPr>
        <p:spPr/>
        <p:txBody>
          <a:bodyPr/>
          <a:lstStyle>
            <a:lvl1pPr>
              <a:defRPr/>
            </a:lvl1pPr>
          </a:lstStyle>
          <a:p>
            <a:r>
              <a:rPr lang="en-US" altLang="en-US"/>
              <a:t>10-</a:t>
            </a:r>
            <a:fld id="{CA7FDF0D-12BD-41C9-B9A2-4E26BB182E5E}" type="slidenum">
              <a:rPr lang="en-US" altLang="en-US"/>
              <a:pPr/>
              <a:t>‹#›</a:t>
            </a:fld>
            <a:endParaRPr lang="en-US" altLang="en-US"/>
          </a:p>
        </p:txBody>
      </p:sp>
    </p:spTree>
    <p:extLst>
      <p:ext uri="{BB962C8B-B14F-4D97-AF65-F5344CB8AC3E}">
        <p14:creationId xmlns:p14="http://schemas.microsoft.com/office/powerpoint/2010/main" val="222069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81EDE-594F-43EE-A3CB-7A8D5931F03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216828102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981EDE-594F-43EE-A3CB-7A8D5931F03F}"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193705579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81EDE-594F-43EE-A3CB-7A8D5931F03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31168D81-9EAC-4662-85CF-C436A81A2E4E}" type="slidenum">
              <a:rPr lang="en-US" altLang="en-US" smtClean="0"/>
              <a:pPr/>
              <a:t>‹#›</a:t>
            </a:fld>
            <a:endParaRPr lang="en-US" altLang="en-US"/>
          </a:p>
        </p:txBody>
      </p:sp>
    </p:spTree>
    <p:extLst>
      <p:ext uri="{BB962C8B-B14F-4D97-AF65-F5344CB8AC3E}">
        <p14:creationId xmlns:p14="http://schemas.microsoft.com/office/powerpoint/2010/main" val="3243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81EDE-594F-43EE-A3CB-7A8D5931F03F}"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42656440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981EDE-594F-43EE-A3CB-7A8D5931F03F}"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6511198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81EDE-594F-43EE-A3CB-7A8D5931F03F}"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altLang="en-US" smtClean="0"/>
              <a:t>10-</a:t>
            </a:r>
            <a:fld id="{F9402192-78D0-4E12-9F79-686100FC3EE8}" type="slidenum">
              <a:rPr lang="en-US" altLang="en-US" smtClean="0"/>
              <a:pPr/>
              <a:t>‹#›</a:t>
            </a:fld>
            <a:endParaRPr lang="en-US" altLang="en-US"/>
          </a:p>
        </p:txBody>
      </p:sp>
    </p:spTree>
    <p:extLst>
      <p:ext uri="{BB962C8B-B14F-4D97-AF65-F5344CB8AC3E}">
        <p14:creationId xmlns:p14="http://schemas.microsoft.com/office/powerpoint/2010/main" val="225138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8981EDE-594F-43EE-A3CB-7A8D5931F03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267635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8981EDE-594F-43EE-A3CB-7A8D5931F03F}"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altLang="en-US" smtClean="0"/>
              <a:t>10-</a:t>
            </a:r>
            <a:fld id="{4212F979-41FE-4407-B55B-2D338E1C2994}" type="slidenum">
              <a:rPr lang="en-US" altLang="en-US" smtClean="0"/>
              <a:pPr/>
              <a:t>‹#›</a:t>
            </a:fld>
            <a:endParaRPr lang="en-US" altLang="en-US"/>
          </a:p>
        </p:txBody>
      </p:sp>
    </p:spTree>
    <p:extLst>
      <p:ext uri="{BB962C8B-B14F-4D97-AF65-F5344CB8AC3E}">
        <p14:creationId xmlns:p14="http://schemas.microsoft.com/office/powerpoint/2010/main" val="35426528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8981EDE-594F-43EE-A3CB-7A8D5931F03F}" type="datetimeFigureOut">
              <a:rPr lang="en-US" smtClean="0"/>
              <a:t>11/7/2016</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en-US" smtClean="0"/>
              <a:t>10-</a:t>
            </a:r>
            <a:fld id="{13524CEC-925F-4222-ABAE-BE9F642A852E}" type="slidenum">
              <a:rPr lang="en-US" altLang="en-US" smtClean="0"/>
              <a:pPr/>
              <a:t>‹#›</a:t>
            </a:fld>
            <a:endParaRPr lang="en-US" altLang="en-US"/>
          </a:p>
        </p:txBody>
      </p:sp>
    </p:spTree>
    <p:extLst>
      <p:ext uri="{BB962C8B-B14F-4D97-AF65-F5344CB8AC3E}">
        <p14:creationId xmlns:p14="http://schemas.microsoft.com/office/powerpoint/2010/main" val="142076143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62"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ogle.com/about/datacenters/gallery/#/places/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914400" y="1048378"/>
            <a:ext cx="8229600" cy="1292225"/>
          </a:xfrm>
        </p:spPr>
        <p:txBody>
          <a:bodyPr/>
          <a:lstStyle/>
          <a:p>
            <a:r>
              <a:rPr lang="en-US" altLang="en-US" sz="2600" b="1" dirty="0" smtClean="0">
                <a:latin typeface="Trebuchet MS" panose="020B0603020202020204" pitchFamily="34" charset="0"/>
                <a:ea typeface="ヒラギノ角ゴ Pro W3" charset="-128"/>
              </a:rPr>
              <a:t/>
            </a:r>
            <a:br>
              <a:rPr lang="en-US" altLang="en-US" sz="2600" b="1" dirty="0" smtClean="0">
                <a:latin typeface="Trebuchet MS" panose="020B0603020202020204" pitchFamily="34" charset="0"/>
                <a:ea typeface="ヒラギノ角ゴ Pro W3" charset="-128"/>
              </a:rPr>
            </a:br>
            <a:r>
              <a:rPr lang="en-US" altLang="en-US" sz="2600" b="1" dirty="0" smtClean="0">
                <a:latin typeface="Trebuchet MS" panose="020B0603020202020204" pitchFamily="34" charset="0"/>
                <a:ea typeface="ヒラギノ角ゴ Pro W3" charset="-128"/>
              </a:rPr>
              <a:t>Software </a:t>
            </a:r>
            <a:r>
              <a:rPr lang="en-US" altLang="en-US" sz="2600" b="1" dirty="0" smtClean="0">
                <a:latin typeface="Trebuchet MS" panose="020B0603020202020204" pitchFamily="34" charset="0"/>
                <a:ea typeface="ヒラギノ角ゴ Pro W3" charset="-128"/>
              </a:rPr>
              <a:t>and Hardware in the Cloud</a:t>
            </a:r>
            <a:endParaRPr lang="en-US" altLang="en-US" sz="2600" b="1" dirty="0" smtClean="0">
              <a:latin typeface="Trebuchet MS" panose="020B0603020202020204" pitchFamily="34" charset="0"/>
              <a:ea typeface="ヒラギノ角ゴ Pro W3" charset="-128"/>
            </a:endParaRPr>
          </a:p>
        </p:txBody>
      </p:sp>
      <p:sp>
        <p:nvSpPr>
          <p:cNvPr id="17409"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dirty="0">
                <a:solidFill>
                  <a:srgbClr val="FFFFFF"/>
                </a:solidFill>
                <a:latin typeface="Calibri" panose="020F0502020204030204" pitchFamily="34" charset="0"/>
              </a:rPr>
              <a:t>10-</a:t>
            </a:r>
            <a:fld id="{13047945-0E34-4A00-8E76-B0CC6A485E58}" type="slidenum">
              <a:rPr lang="en-US" altLang="en-US" sz="1200">
                <a:solidFill>
                  <a:srgbClr val="FFFFFF"/>
                </a:solidFill>
                <a:latin typeface="Calibri" panose="020F0502020204030204" pitchFamily="34" charset="0"/>
              </a:rPr>
              <a:pPr eaLnBrk="1" hangingPunct="1"/>
              <a:t>1</a:t>
            </a:fld>
            <a:endParaRPr lang="en-US" altLang="en-US" sz="1200" dirty="0">
              <a:solidFill>
                <a:srgbClr val="FFFFFF"/>
              </a:solidFill>
              <a:latin typeface="Calibri" panose="020F0502020204030204" pitchFamily="34" charset="0"/>
            </a:endParaRPr>
          </a:p>
        </p:txBody>
      </p:sp>
      <p:pic>
        <p:nvPicPr>
          <p:cNvPr id="17411" name="Picture 6" descr="ms-and-book.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163" y="2998788"/>
            <a:ext cx="203835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7106" name="Content Placeholder 2"/>
          <p:cNvSpPr>
            <a:spLocks noGrp="1"/>
          </p:cNvSpPr>
          <p:nvPr>
            <p:ph idx="1"/>
          </p:nvPr>
        </p:nvSpPr>
        <p:spPr>
          <a:xfrm>
            <a:off x="457200" y="1533525"/>
            <a:ext cx="8229600" cy="2862263"/>
          </a:xfrm>
        </p:spPr>
        <p:txBody>
          <a:bodyPr>
            <a:normAutofit lnSpcReduction="10000"/>
          </a:bodyPr>
          <a:lstStyle/>
          <a:p>
            <a:r>
              <a:rPr lang="en-US" altLang="en-US" smtClean="0">
                <a:latin typeface="Trebuchet MS" panose="020B0603020202020204" pitchFamily="34" charset="0"/>
                <a:ea typeface="ヒラギノ角ゴ Pro W3" charset="-128"/>
              </a:rPr>
              <a:t>Firms using SaaS products can lower several costs associated with the software licenses, server hardware, system maintenance, and IT staff</a:t>
            </a:r>
          </a:p>
          <a:p>
            <a:r>
              <a:rPr lang="en-US" altLang="en-US" smtClean="0">
                <a:latin typeface="Trebuchet MS" panose="020B0603020202020204" pitchFamily="34" charset="0"/>
                <a:ea typeface="ヒラギノ角ゴ Pro W3" charset="-128"/>
              </a:rPr>
              <a:t>Many SaaS firms earn money via a usage-based pricing model akin to a monthly subscription</a:t>
            </a:r>
          </a:p>
          <a:p>
            <a:r>
              <a:rPr lang="en-US" altLang="en-US" smtClean="0">
                <a:latin typeface="Trebuchet MS" panose="020B0603020202020204" pitchFamily="34" charset="0"/>
                <a:ea typeface="ヒラギノ角ゴ Pro W3" charset="-128"/>
              </a:rPr>
              <a:t>Other SaaS firms:</a:t>
            </a:r>
          </a:p>
          <a:p>
            <a:pPr lvl="1"/>
            <a:r>
              <a:rPr lang="en-US" altLang="en-US" smtClean="0">
                <a:latin typeface="Trebuchet MS" panose="020B0603020202020204" pitchFamily="34" charset="0"/>
                <a:ea typeface="ヒラギノ角ゴ Pro W3" charset="-128"/>
              </a:rPr>
              <a:t>Offer free services that are supported by advertising</a:t>
            </a:r>
          </a:p>
          <a:p>
            <a:pPr lvl="1"/>
            <a:r>
              <a:rPr lang="en-US" altLang="en-US" smtClean="0">
                <a:latin typeface="Trebuchet MS" panose="020B0603020202020204" pitchFamily="34" charset="0"/>
                <a:ea typeface="ヒラギノ角ゴ Pro W3" charset="-128"/>
              </a:rPr>
              <a:t>Promote the sale of upgraded or premium versions for additional fees</a:t>
            </a:r>
          </a:p>
          <a:p>
            <a:pPr lvl="1"/>
            <a:r>
              <a:rPr lang="en-US" altLang="en-US" smtClean="0">
                <a:latin typeface="Trebuchet MS" panose="020B0603020202020204" pitchFamily="34" charset="0"/>
                <a:ea typeface="ヒラギノ角ゴ Pro W3" charset="-128"/>
              </a:rPr>
              <a:t>Compete directly with the biggest names in software</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970A471-F5CB-460F-876E-57968DB6E6AF}" type="slidenum">
              <a:rPr lang="en-US" altLang="en-US" sz="1200">
                <a:solidFill>
                  <a:srgbClr val="FFFFFF"/>
                </a:solidFill>
                <a:latin typeface="Calibri" panose="020F0502020204030204" pitchFamily="34" charset="0"/>
              </a:rPr>
              <a:pPr eaLnBrk="1" hangingPunct="1"/>
              <a:t>10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8130" name="Content Placeholder 2"/>
          <p:cNvSpPr>
            <a:spLocks noGrp="1"/>
          </p:cNvSpPr>
          <p:nvPr>
            <p:ph idx="1"/>
          </p:nvPr>
        </p:nvSpPr>
        <p:spPr>
          <a:xfrm>
            <a:off x="457200" y="1533525"/>
            <a:ext cx="8229600" cy="3324225"/>
          </a:xfrm>
        </p:spPr>
        <p:txBody>
          <a:bodyPr/>
          <a:lstStyle/>
          <a:p>
            <a:r>
              <a:rPr lang="en-US" altLang="en-US" smtClean="0">
                <a:latin typeface="Trebuchet MS" panose="020B0603020202020204" pitchFamily="34" charset="0"/>
                <a:ea typeface="ヒラギノ角ゴ Pro W3" charset="-128"/>
              </a:rPr>
              <a:t>SaaS firms offer their clients several benefits</a:t>
            </a:r>
          </a:p>
          <a:p>
            <a:pPr lvl="1"/>
            <a:r>
              <a:rPr lang="en-US" altLang="en-US" smtClean="0">
                <a:latin typeface="Trebuchet MS" panose="020B0603020202020204" pitchFamily="34" charset="0"/>
                <a:ea typeface="ヒラギノ角ゴ Pro W3" charset="-128"/>
              </a:rPr>
              <a:t>Lower costs</a:t>
            </a:r>
          </a:p>
          <a:p>
            <a:pPr lvl="1"/>
            <a:r>
              <a:rPr lang="en-US" altLang="en-US" smtClean="0">
                <a:latin typeface="Trebuchet MS" panose="020B0603020202020204" pitchFamily="34" charset="0"/>
                <a:ea typeface="ヒラギノ角ゴ Pro W3" charset="-128"/>
              </a:rPr>
              <a:t>Financial risk mitigation</a:t>
            </a:r>
          </a:p>
          <a:p>
            <a:pPr lvl="1"/>
            <a:r>
              <a:rPr lang="en-US" altLang="en-US" smtClean="0">
                <a:latin typeface="Trebuchet MS" panose="020B0603020202020204" pitchFamily="34" charset="0"/>
                <a:ea typeface="ヒラギノ角ゴ Pro W3" charset="-128"/>
              </a:rPr>
              <a:t>Faster deployment times</a:t>
            </a:r>
          </a:p>
          <a:p>
            <a:pPr lvl="1"/>
            <a:r>
              <a:rPr lang="en-US" altLang="en-US" smtClean="0">
                <a:latin typeface="Trebuchet MS" panose="020B0603020202020204" pitchFamily="34" charset="0"/>
                <a:ea typeface="ヒラギノ角ゴ Pro W3" charset="-128"/>
              </a:rPr>
              <a:t>Variable operating expense</a:t>
            </a:r>
          </a:p>
          <a:p>
            <a:pPr lvl="1"/>
            <a:r>
              <a:rPr lang="en-US" altLang="en-US" smtClean="0">
                <a:latin typeface="Trebuchet MS" panose="020B0603020202020204" pitchFamily="34" charset="0"/>
                <a:ea typeface="ヒラギノ角ゴ Pro W3" charset="-128"/>
              </a:rPr>
              <a:t>Scalable systems</a:t>
            </a:r>
          </a:p>
          <a:p>
            <a:pPr lvl="1"/>
            <a:r>
              <a:rPr lang="en-US" altLang="en-US" smtClean="0">
                <a:latin typeface="Trebuchet MS" panose="020B0603020202020204" pitchFamily="34" charset="0"/>
                <a:ea typeface="ヒラギノ角ゴ Pro W3" charset="-128"/>
              </a:rPr>
              <a:t>Higher quality and service levels</a:t>
            </a:r>
          </a:p>
          <a:p>
            <a:pPr lvl="1"/>
            <a:r>
              <a:rPr lang="en-US" altLang="en-US" smtClean="0">
                <a:latin typeface="Trebuchet MS" panose="020B0603020202020204" pitchFamily="34" charset="0"/>
                <a:ea typeface="ヒラギノ角ゴ Pro W3" charset="-128"/>
              </a:rPr>
              <a:t>Remote access and availability</a:t>
            </a:r>
          </a:p>
          <a:p>
            <a:pPr lvl="1"/>
            <a:endParaRPr lang="en-US" altLang="en-US" smtClean="0">
              <a:latin typeface="Trebuchet MS" panose="020B0603020202020204" pitchFamily="34" charset="0"/>
              <a:ea typeface="ヒラギノ角ゴ Pro W3" charset="-128"/>
            </a:endParaRPr>
          </a:p>
        </p:txBody>
      </p:sp>
      <p:sp>
        <p:nvSpPr>
          <p:cNvPr id="481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70498E63-775A-4123-AFEA-9AE6F813EB6D}" type="slidenum">
              <a:rPr lang="en-US" altLang="en-US" sz="1200">
                <a:solidFill>
                  <a:srgbClr val="FFFFFF"/>
                </a:solidFill>
                <a:latin typeface="Calibri" panose="020F0502020204030204" pitchFamily="34" charset="0"/>
              </a:rPr>
              <a:pPr eaLnBrk="1" hangingPunct="1"/>
              <a:t>11</a:t>
            </a:fld>
            <a:endParaRPr lang="en-US" altLang="en-US" sz="1200">
              <a:solidFill>
                <a:srgbClr val="FFFFFF"/>
              </a:solidFill>
              <a:latin typeface="Calibri" panose="020F0502020204030204" pitchFamily="34" charset="0"/>
            </a:endParaRPr>
          </a:p>
        </p:txBody>
      </p:sp>
      <p:pic>
        <p:nvPicPr>
          <p:cNvPr id="48132"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The Software Cloud: </a:t>
            </a:r>
            <a:br>
              <a:rPr lang="en-US" altLang="en-US" smtClean="0">
                <a:latin typeface="Trebuchet MS" panose="020B0603020202020204" pitchFamily="34" charset="0"/>
                <a:ea typeface="ヒラギノ角ゴ Pro W3" charset="-128"/>
              </a:rPr>
            </a:br>
            <a:r>
              <a:rPr lang="en-US" altLang="en-US" smtClean="0">
                <a:latin typeface="Trebuchet MS" panose="020B0603020202020204" pitchFamily="34" charset="0"/>
                <a:ea typeface="ヒラギノ角ゴ Pro W3" charset="-128"/>
              </a:rPr>
              <a:t>Why Buy When You Can Rent?</a:t>
            </a:r>
          </a:p>
        </p:txBody>
      </p:sp>
      <p:sp>
        <p:nvSpPr>
          <p:cNvPr id="4915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Benefits enjoyed by SaaS providers</a:t>
            </a:r>
          </a:p>
          <a:p>
            <a:pPr lvl="1"/>
            <a:r>
              <a:rPr lang="en-US" altLang="en-US" smtClean="0">
                <a:latin typeface="Trebuchet MS" panose="020B0603020202020204" pitchFamily="34" charset="0"/>
                <a:ea typeface="ヒラギノ角ゴ Pro W3" charset="-128"/>
              </a:rPr>
              <a:t>Limit development to a single platform</a:t>
            </a:r>
          </a:p>
          <a:p>
            <a:pPr lvl="1"/>
            <a:r>
              <a:rPr lang="en-US" altLang="en-US" smtClean="0">
                <a:latin typeface="Trebuchet MS" panose="020B0603020202020204" pitchFamily="34" charset="0"/>
                <a:ea typeface="ヒラギノ角ゴ Pro W3" charset="-128"/>
              </a:rPr>
              <a:t>Tighter feedback loop </a:t>
            </a:r>
          </a:p>
          <a:p>
            <a:pPr lvl="1"/>
            <a:r>
              <a:rPr lang="en-US" altLang="en-US" smtClean="0">
                <a:latin typeface="Trebuchet MS" panose="020B0603020202020204" pitchFamily="34" charset="0"/>
                <a:ea typeface="ヒラギノ角ゴ Pro W3" charset="-128"/>
              </a:rPr>
              <a:t>Ability to instantly deploy bug fixes and product enhancements </a:t>
            </a:r>
          </a:p>
          <a:p>
            <a:pPr lvl="1"/>
            <a:r>
              <a:rPr lang="en-US" altLang="en-US" smtClean="0">
                <a:latin typeface="Trebuchet MS" panose="020B0603020202020204" pitchFamily="34" charset="0"/>
                <a:ea typeface="ヒラギノ角ゴ Pro W3" charset="-128"/>
              </a:rPr>
              <a:t>Lower distribution costs</a:t>
            </a:r>
          </a:p>
          <a:p>
            <a:pPr lvl="1"/>
            <a:r>
              <a:rPr lang="en-US" altLang="en-US" smtClean="0">
                <a:latin typeface="Trebuchet MS" panose="020B0603020202020204" pitchFamily="34" charset="0"/>
                <a:ea typeface="ヒラギノ角ゴ Pro W3" charset="-128"/>
              </a:rPr>
              <a:t>Greater accessibility</a:t>
            </a:r>
          </a:p>
          <a:p>
            <a:pPr lvl="1"/>
            <a:r>
              <a:rPr lang="en-US" altLang="en-US" smtClean="0">
                <a:latin typeface="Trebuchet MS" panose="020B0603020202020204" pitchFamily="34" charset="0"/>
                <a:ea typeface="ヒラギノ角ゴ Pro W3" charset="-128"/>
              </a:rPr>
              <a:t>Reducing software piracy</a:t>
            </a:r>
          </a:p>
        </p:txBody>
      </p:sp>
      <p:sp>
        <p:nvSpPr>
          <p:cNvPr id="491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583A777C-07E0-4D7B-AD7D-5BC5B0E17F86}" type="slidenum">
              <a:rPr lang="en-US" altLang="en-US" sz="1200">
                <a:solidFill>
                  <a:srgbClr val="FFFFFF"/>
                </a:solidFill>
                <a:latin typeface="Calibri" panose="020F0502020204030204" pitchFamily="34" charset="0"/>
              </a:rPr>
              <a:pPr eaLnBrk="1" hangingPunct="1"/>
              <a:t>12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SaaS: Not without Risks</a:t>
            </a:r>
          </a:p>
        </p:txBody>
      </p:sp>
      <p:sp>
        <p:nvSpPr>
          <p:cNvPr id="50178" name="Content Placeholder 2"/>
          <p:cNvSpPr>
            <a:spLocks noGrp="1"/>
          </p:cNvSpPr>
          <p:nvPr>
            <p:ph idx="1"/>
          </p:nvPr>
        </p:nvSpPr>
        <p:spPr>
          <a:xfrm>
            <a:off x="457200" y="1533525"/>
            <a:ext cx="8229600" cy="3078163"/>
          </a:xfrm>
        </p:spPr>
        <p:txBody>
          <a:bodyPr/>
          <a:lstStyle/>
          <a:p>
            <a:r>
              <a:rPr lang="en-US" altLang="en-US" smtClean="0">
                <a:latin typeface="Trebuchet MS" panose="020B0603020202020204" pitchFamily="34" charset="0"/>
                <a:ea typeface="ヒラギノ角ゴ Pro W3" charset="-128"/>
              </a:rPr>
              <a:t>The risks associated with SaaS</a:t>
            </a:r>
          </a:p>
          <a:p>
            <a:pPr lvl="1"/>
            <a:r>
              <a:rPr lang="en-US" altLang="en-US" smtClean="0">
                <a:latin typeface="Trebuchet MS" panose="020B0603020202020204" pitchFamily="34" charset="0"/>
                <a:ea typeface="ヒラギノ角ゴ Pro W3" charset="-128"/>
              </a:rPr>
              <a:t>Dependence on a single vendor</a:t>
            </a:r>
          </a:p>
          <a:p>
            <a:pPr lvl="1"/>
            <a:r>
              <a:rPr lang="en-US" altLang="en-US" smtClean="0">
                <a:latin typeface="Trebuchet MS" panose="020B0603020202020204" pitchFamily="34" charset="0"/>
                <a:ea typeface="ヒラギノ角ゴ Pro W3" charset="-128"/>
              </a:rPr>
              <a:t>Concern about the long-term viability of partner firms</a:t>
            </a:r>
          </a:p>
          <a:p>
            <a:pPr lvl="1"/>
            <a:r>
              <a:rPr lang="en-US" altLang="en-US" smtClean="0">
                <a:latin typeface="Trebuchet MS" panose="020B0603020202020204" pitchFamily="34" charset="0"/>
                <a:ea typeface="ヒラギノ角ゴ Pro W3" charset="-128"/>
              </a:rPr>
              <a:t>Users may be forced to migrate to new versions—possibly incurring unforeseen training costs and shifts in operating procedures</a:t>
            </a:r>
          </a:p>
          <a:p>
            <a:pPr lvl="1"/>
            <a:r>
              <a:rPr lang="en-US" altLang="en-US" smtClean="0">
                <a:latin typeface="Trebuchet MS" panose="020B0603020202020204" pitchFamily="34" charset="0"/>
                <a:ea typeface="ヒラギノ角ゴ Pro W3" charset="-128"/>
              </a:rPr>
              <a:t>Reliance on a network connection—which may be slower, less stable, and less secure</a:t>
            </a:r>
          </a:p>
          <a:p>
            <a:pPr lvl="1"/>
            <a:r>
              <a:rPr lang="en-US" altLang="en-US" smtClean="0">
                <a:latin typeface="Trebuchet MS" panose="020B0603020202020204" pitchFamily="34" charset="0"/>
                <a:ea typeface="ヒラギノ角ゴ Pro W3" charset="-128"/>
              </a:rPr>
              <a:t>Data asset stored off-site—with the potential for security and legal concerns</a:t>
            </a:r>
          </a:p>
          <a:p>
            <a:pPr lvl="1"/>
            <a:endParaRPr lang="en-US" altLang="en-US" smtClean="0">
              <a:latin typeface="Trebuchet MS" panose="020B0603020202020204" pitchFamily="34" charset="0"/>
              <a:ea typeface="ヒラギノ角ゴ Pro W3" charset="-128"/>
            </a:endParaRPr>
          </a:p>
        </p:txBody>
      </p:sp>
      <p:sp>
        <p:nvSpPr>
          <p:cNvPr id="501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8EE1C7AA-6F1F-4979-AA53-D191248CD434}" type="slidenum">
              <a:rPr lang="en-US" altLang="en-US" sz="1200">
                <a:solidFill>
                  <a:srgbClr val="FFFFFF"/>
                </a:solidFill>
                <a:latin typeface="Calibri" panose="020F0502020204030204" pitchFamily="34" charset="0"/>
              </a:rPr>
              <a:pPr eaLnBrk="1" hangingPunct="1"/>
              <a:t>13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SaaS: Not without Risks</a:t>
            </a:r>
          </a:p>
        </p:txBody>
      </p:sp>
      <p:sp>
        <p:nvSpPr>
          <p:cNvPr id="51202" name="Content Placeholder 2"/>
          <p:cNvSpPr>
            <a:spLocks noGrp="1"/>
          </p:cNvSpPr>
          <p:nvPr>
            <p:ph idx="1"/>
          </p:nvPr>
        </p:nvSpPr>
        <p:spPr>
          <a:xfrm>
            <a:off x="457200" y="1533525"/>
            <a:ext cx="8229600" cy="1803400"/>
          </a:xfrm>
        </p:spPr>
        <p:txBody>
          <a:bodyPr/>
          <a:lstStyle/>
          <a:p>
            <a:pPr lvl="1"/>
            <a:r>
              <a:rPr lang="en-US" altLang="en-US" smtClean="0">
                <a:latin typeface="Trebuchet MS" panose="020B0603020202020204" pitchFamily="34" charset="0"/>
                <a:ea typeface="ヒラギノ角ゴ Pro W3" charset="-128"/>
              </a:rPr>
              <a:t>Limited configuration, customization, and system integration options compared to packaged software or alternatives developed in house</a:t>
            </a:r>
          </a:p>
          <a:p>
            <a:pPr lvl="1"/>
            <a:r>
              <a:rPr lang="en-US" altLang="en-US" smtClean="0">
                <a:latin typeface="Trebuchet MS" panose="020B0603020202020204" pitchFamily="34" charset="0"/>
                <a:ea typeface="ヒラギノ角ゴ Pro W3" charset="-128"/>
              </a:rPr>
              <a:t>The user interface of Web-based software is often less sophisticated and lacks the richness of most desktop alternatives</a:t>
            </a:r>
          </a:p>
          <a:p>
            <a:pPr lvl="1"/>
            <a:r>
              <a:rPr lang="en-US" altLang="en-US" smtClean="0">
                <a:latin typeface="Trebuchet MS" panose="020B0603020202020204" pitchFamily="34" charset="0"/>
                <a:ea typeface="ヒラギノ角ゴ Pro W3" charset="-128"/>
              </a:rPr>
              <a:t>Ease of adoption may lead to pockets of unauthorized IT being used throughout an organization</a:t>
            </a:r>
          </a:p>
        </p:txBody>
      </p:sp>
      <p:sp>
        <p:nvSpPr>
          <p:cNvPr id="512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220C1C5-8514-4D19-B3FF-5A61E4C54C4A}" type="slidenum">
              <a:rPr lang="en-US" altLang="en-US" sz="1200">
                <a:solidFill>
                  <a:srgbClr val="FFFFFF"/>
                </a:solidFill>
                <a:latin typeface="Calibri" panose="020F0502020204030204" pitchFamily="34" charset="0"/>
              </a:rPr>
              <a:pPr eaLnBrk="1" hangingPunct="1"/>
              <a:t>14</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normAutofit fontScale="90000"/>
          </a:bodyPr>
          <a:lstStyle/>
          <a:p>
            <a:r>
              <a:rPr lang="en-US" altLang="en-US" b="1" dirty="0" smtClean="0">
                <a:latin typeface="Trebuchet MS" panose="020B0603020202020204" pitchFamily="34" charset="0"/>
                <a:ea typeface="ヒラギノ角ゴ Pro W3" charset="-128"/>
              </a:rPr>
              <a:t>The Hardware Cloud</a:t>
            </a:r>
            <a:r>
              <a:rPr lang="en-US" altLang="en-US" dirty="0" smtClean="0">
                <a:latin typeface="Trebuchet MS" panose="020B0603020202020204" pitchFamily="34" charset="0"/>
                <a:ea typeface="ヒラギノ角ゴ Pro W3" charset="-128"/>
              </a:rPr>
              <a:t>: IaaS (Infrastructure as a Service)- Utility Computing</a:t>
            </a:r>
          </a:p>
        </p:txBody>
      </p:sp>
      <p:sp>
        <p:nvSpPr>
          <p:cNvPr id="52226" name="Content Placeholder 2"/>
          <p:cNvSpPr>
            <a:spLocks noGrp="1"/>
          </p:cNvSpPr>
          <p:nvPr>
            <p:ph idx="1"/>
          </p:nvPr>
        </p:nvSpPr>
        <p:spPr>
          <a:xfrm>
            <a:off x="457200" y="1533525"/>
            <a:ext cx="8229600" cy="3216275"/>
          </a:xfrm>
        </p:spPr>
        <p:txBody>
          <a:bodyPr/>
          <a:lstStyle/>
          <a:p>
            <a:r>
              <a:rPr lang="en-US" altLang="en-US" b="1" smtClean="0">
                <a:latin typeface="Trebuchet MS" panose="020B0603020202020204" pitchFamily="34" charset="0"/>
                <a:ea typeface="ヒラギノ角ゴ Pro W3" charset="-128"/>
              </a:rPr>
              <a:t>Hardware cloud</a:t>
            </a:r>
            <a:r>
              <a:rPr lang="en-US" altLang="en-US" smtClean="0">
                <a:latin typeface="Trebuchet MS" panose="020B0603020202020204" pitchFamily="34" charset="0"/>
                <a:ea typeface="ヒラギノ角ゴ Pro W3" charset="-128"/>
              </a:rPr>
              <a:t>: A cloud computing model in which a service provider makes computing resources such as hardware and storage, along with infrastructure management, available to a customer on an as-needed basis</a:t>
            </a:r>
          </a:p>
          <a:p>
            <a:pPr lvl="1"/>
            <a:r>
              <a:rPr lang="en-US" altLang="en-US" smtClean="0">
                <a:latin typeface="Trebuchet MS" panose="020B0603020202020204" pitchFamily="34" charset="0"/>
                <a:ea typeface="ヒラギノ角ゴ Pro W3" charset="-128"/>
              </a:rPr>
              <a:t>The provider typically charges for specific resource usage rather than a flat rate</a:t>
            </a:r>
          </a:p>
          <a:p>
            <a:pPr lvl="1"/>
            <a:r>
              <a:rPr lang="en-US" altLang="en-US" smtClean="0">
                <a:latin typeface="Trebuchet MS" panose="020B0603020202020204" pitchFamily="34" charset="0"/>
                <a:ea typeface="ヒラギノ角ゴ Pro W3" charset="-128"/>
              </a:rPr>
              <a:t>In the past, similar efforts have been described as utility computing, hosting, or time sharing</a:t>
            </a:r>
          </a:p>
          <a:p>
            <a:r>
              <a:rPr lang="en-US" altLang="en-US" smtClean="0">
                <a:latin typeface="Trebuchet MS" panose="020B0603020202020204" pitchFamily="34" charset="0"/>
                <a:ea typeface="ヒラギノ角ゴ Pro W3" charset="-128"/>
              </a:rPr>
              <a:t>Cloud computing efforts focus on providing a virtual replacement for operational hardware like storage and backup solutions</a:t>
            </a:r>
          </a:p>
          <a:p>
            <a:pPr lvl="1"/>
            <a:endParaRPr lang="en-US" altLang="en-US" smtClean="0">
              <a:latin typeface="Trebuchet MS" panose="020B0603020202020204" pitchFamily="34" charset="0"/>
              <a:ea typeface="ヒラギノ角ゴ Pro W3" charset="-128"/>
            </a:endParaRPr>
          </a:p>
        </p:txBody>
      </p:sp>
      <p:sp>
        <p:nvSpPr>
          <p:cNvPr id="522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AD07D68-CBD8-4E08-A420-6EA2CE26B759}" type="slidenum">
              <a:rPr lang="en-US" altLang="en-US" sz="1200">
                <a:solidFill>
                  <a:srgbClr val="FFFFFF"/>
                </a:solidFill>
                <a:latin typeface="Calibri" panose="020F0502020204030204" pitchFamily="34" charset="0"/>
              </a:rPr>
              <a:pPr eaLnBrk="1" hangingPunct="1"/>
              <a:t>15</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Clouds in Action: A Snapshot of Diverse Efforts</a:t>
            </a:r>
          </a:p>
        </p:txBody>
      </p:sp>
      <p:sp>
        <p:nvSpPr>
          <p:cNvPr id="53250" name="Content Placeholder 2"/>
          <p:cNvSpPr>
            <a:spLocks noGrp="1"/>
          </p:cNvSpPr>
          <p:nvPr>
            <p:ph idx="1"/>
          </p:nvPr>
        </p:nvSpPr>
        <p:spPr>
          <a:xfrm>
            <a:off x="457200" y="1533525"/>
            <a:ext cx="8229600" cy="2292350"/>
          </a:xfrm>
        </p:spPr>
        <p:txBody>
          <a:bodyPr/>
          <a:lstStyle/>
          <a:p>
            <a:r>
              <a:rPr lang="en-US" altLang="en-US" b="1" smtClean="0">
                <a:latin typeface="Trebuchet MS" panose="020B0603020202020204" pitchFamily="34" charset="0"/>
                <a:ea typeface="ヒラギノ角ゴ Pro W3" charset="-128"/>
              </a:rPr>
              <a:t>Cloudbursting</a:t>
            </a:r>
            <a:r>
              <a:rPr lang="en-US" altLang="en-US" smtClean="0">
                <a:latin typeface="Trebuchet MS" panose="020B0603020202020204" pitchFamily="34" charset="0"/>
                <a:ea typeface="ヒラギノ角ゴ Pro W3" charset="-128"/>
              </a:rPr>
              <a:t>: Describes the use of cloud computing to provide excess capacity during periods of spiking demand</a:t>
            </a:r>
          </a:p>
          <a:p>
            <a:pPr lvl="1"/>
            <a:r>
              <a:rPr lang="en-US" altLang="en-US" smtClean="0">
                <a:latin typeface="Trebuchet MS" panose="020B0603020202020204" pitchFamily="34" charset="0"/>
                <a:ea typeface="ヒラギノ角ゴ Pro W3" charset="-128"/>
              </a:rPr>
              <a:t>It is a scalability solution that is usually provided as an overflow service, kicking in as needed</a:t>
            </a:r>
          </a:p>
          <a:p>
            <a:r>
              <a:rPr lang="en-US" altLang="en-US" b="1" smtClean="0">
                <a:latin typeface="Trebuchet MS" panose="020B0603020202020204" pitchFamily="34" charset="0"/>
                <a:ea typeface="ヒラギノ角ゴ Pro W3" charset="-128"/>
              </a:rPr>
              <a:t>Black swans</a:t>
            </a:r>
            <a:r>
              <a:rPr lang="en-US" altLang="en-US" smtClean="0">
                <a:latin typeface="Trebuchet MS" panose="020B0603020202020204" pitchFamily="34" charset="0"/>
                <a:ea typeface="ヒラギノ角ゴ Pro W3" charset="-128"/>
              </a:rPr>
              <a:t>: Unpredicted, but highly impactful events</a:t>
            </a:r>
          </a:p>
          <a:p>
            <a:pPr lvl="1"/>
            <a:r>
              <a:rPr lang="en-US" altLang="en-US" smtClean="0">
                <a:latin typeface="Trebuchet MS" panose="020B0603020202020204" pitchFamily="34" charset="0"/>
                <a:ea typeface="ヒラギノ角ゴ Pro W3" charset="-128"/>
              </a:rPr>
              <a:t>Scalable computing resources can help a firm deal with spiking impact from Black swan events</a:t>
            </a:r>
          </a:p>
        </p:txBody>
      </p:sp>
      <p:sp>
        <p:nvSpPr>
          <p:cNvPr id="532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5D73FE78-2778-4DC3-9CAF-8255A021D66D}" type="slidenum">
              <a:rPr lang="en-US" altLang="en-US" sz="1200">
                <a:solidFill>
                  <a:srgbClr val="FFFFFF"/>
                </a:solidFill>
                <a:latin typeface="Calibri" panose="020F0502020204030204" pitchFamily="34" charset="0"/>
              </a:rPr>
              <a:pPr eaLnBrk="1" hangingPunct="1"/>
              <a:t>16</a:t>
            </a:fld>
            <a:endParaRPr lang="en-US" altLang="en-US" sz="1200">
              <a:solidFill>
                <a:srgbClr val="FFFFFF"/>
              </a:solidFill>
              <a:latin typeface="Calibri" panose="020F0502020204030204" pitchFamily="34" charset="0"/>
            </a:endParaRPr>
          </a:p>
        </p:txBody>
      </p:sp>
      <p:sp>
        <p:nvSpPr>
          <p:cNvPr id="2" name="Rectangle 1"/>
          <p:cNvSpPr/>
          <p:nvPr/>
        </p:nvSpPr>
        <p:spPr>
          <a:xfrm>
            <a:off x="1885950" y="3973403"/>
            <a:ext cx="4572000" cy="369332"/>
          </a:xfrm>
          <a:prstGeom prst="rect">
            <a:avLst/>
          </a:prstGeom>
        </p:spPr>
        <p:txBody>
          <a:bodyPr>
            <a:spAutoFit/>
          </a:bodyPr>
          <a:lstStyle/>
          <a:p>
            <a:r>
              <a:rPr lang="en-US" dirty="0" smtClean="0">
                <a:hlinkClick r:id="rId2"/>
              </a:rPr>
              <a:t>Google server farm</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Challenges Remain</a:t>
            </a:r>
          </a:p>
        </p:txBody>
      </p:sp>
      <p:sp>
        <p:nvSpPr>
          <p:cNvPr id="54274" name="Content Placeholder 2"/>
          <p:cNvSpPr>
            <a:spLocks noGrp="1"/>
          </p:cNvSpPr>
          <p:nvPr>
            <p:ph idx="1"/>
          </p:nvPr>
        </p:nvSpPr>
        <p:spPr>
          <a:xfrm>
            <a:off x="457200" y="1533525"/>
            <a:ext cx="8229600" cy="3000375"/>
          </a:xfrm>
        </p:spPr>
        <p:txBody>
          <a:bodyPr>
            <a:normAutofit lnSpcReduction="10000"/>
          </a:bodyPr>
          <a:lstStyle/>
          <a:p>
            <a:r>
              <a:rPr lang="en-US" altLang="en-US" smtClean="0">
                <a:latin typeface="Trebuchet MS" panose="020B0603020202020204" pitchFamily="34" charset="0"/>
                <a:ea typeface="ヒラギノ角ゴ Pro W3" charset="-128"/>
              </a:rPr>
              <a:t>Hardware clouds and SaaS share similar benefits and risk</a:t>
            </a:r>
          </a:p>
          <a:p>
            <a:r>
              <a:rPr lang="en-US" altLang="en-US" smtClean="0">
                <a:latin typeface="Trebuchet MS" panose="020B0603020202020204" pitchFamily="34" charset="0"/>
                <a:ea typeface="ヒラギノ角ゴ Pro W3" charset="-128"/>
              </a:rPr>
              <a:t>For efforts that can be custom-built and cloud-deployed, other roadblocks remain</a:t>
            </a:r>
          </a:p>
          <a:p>
            <a:r>
              <a:rPr lang="en-US" altLang="en-US" smtClean="0">
                <a:latin typeface="Trebuchet MS" panose="020B0603020202020204" pitchFamily="34" charset="0"/>
                <a:ea typeface="ヒラギノ角ゴ Pro W3" charset="-128"/>
              </a:rPr>
              <a:t>Firms considering cloud computing need to do a thorough financial analysis, comparing the capital and other costs of owning and operating their own systems over time against the variable costs over the same period for moving portions to the cloud</a:t>
            </a:r>
          </a:p>
          <a:p>
            <a:r>
              <a:rPr lang="en-US" altLang="en-US" smtClean="0">
                <a:latin typeface="Trebuchet MS" panose="020B0603020202020204" pitchFamily="34" charset="0"/>
                <a:ea typeface="ヒラギノ角ゴ Pro W3" charset="-128"/>
              </a:rPr>
              <a:t>Firms should enter the cloud cautiously, particularly where mission-critical systems are concerned</a:t>
            </a:r>
          </a:p>
        </p:txBody>
      </p:sp>
      <p:sp>
        <p:nvSpPr>
          <p:cNvPr id="542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AA664ADD-0365-4690-8902-5F3209BB5562}" type="slidenum">
              <a:rPr lang="en-US" altLang="en-US" sz="1200">
                <a:solidFill>
                  <a:srgbClr val="FFFFFF"/>
                </a:solidFill>
                <a:latin typeface="Calibri" panose="020F0502020204030204" pitchFamily="34" charset="0"/>
              </a:rPr>
              <a:pPr eaLnBrk="1" hangingPunct="1"/>
              <a:t>17</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5298" name="Content Placeholder 2"/>
          <p:cNvSpPr>
            <a:spLocks noGrp="1"/>
          </p:cNvSpPr>
          <p:nvPr>
            <p:ph idx="1"/>
          </p:nvPr>
        </p:nvSpPr>
        <p:spPr>
          <a:xfrm>
            <a:off x="457200" y="1533525"/>
            <a:ext cx="8229600" cy="2032000"/>
          </a:xfrm>
        </p:spPr>
        <p:txBody>
          <a:bodyPr/>
          <a:lstStyle/>
          <a:p>
            <a:r>
              <a:rPr lang="en-US" altLang="en-US" smtClean="0">
                <a:latin typeface="Trebuchet MS" panose="020B0603020202020204" pitchFamily="34" charset="0"/>
                <a:ea typeface="ヒラギノ角ゴ Pro W3" charset="-128"/>
              </a:rPr>
              <a:t>Cloud computing</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impact across industries is proving to be broad and significant</a:t>
            </a:r>
          </a:p>
          <a:p>
            <a:r>
              <a:rPr lang="en-US" altLang="en-US" smtClean="0">
                <a:latin typeface="Trebuchet MS" panose="020B0603020202020204" pitchFamily="34" charset="0"/>
                <a:ea typeface="ヒラギノ角ゴ Pro W3" charset="-128"/>
              </a:rPr>
              <a:t>Cloud computing is affecting the competitive dynamics of the hardware, software, and consulting industries</a:t>
            </a:r>
          </a:p>
          <a:p>
            <a:r>
              <a:rPr lang="en-US" altLang="en-US" smtClean="0">
                <a:latin typeface="Trebuchet MS" panose="020B0603020202020204" pitchFamily="34" charset="0"/>
                <a:ea typeface="ヒラギノ角ゴ Pro W3" charset="-128"/>
              </a:rPr>
              <a:t>The shift to cloud computing alters the margin structure for many in the computing industry</a:t>
            </a:r>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A402D7E-DED8-42D7-B376-AEC9D717D183}" type="slidenum">
              <a:rPr lang="en-US" altLang="en-US" sz="1200">
                <a:solidFill>
                  <a:srgbClr val="FFFFFF"/>
                </a:solidFill>
                <a:latin typeface="Calibri" panose="020F0502020204030204" pitchFamily="34" charset="0"/>
              </a:rPr>
              <a:pPr eaLnBrk="1" hangingPunct="1"/>
              <a:t>18</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6322" name="Content Placeholder 2"/>
          <p:cNvSpPr>
            <a:spLocks noGrp="1"/>
          </p:cNvSpPr>
          <p:nvPr>
            <p:ph idx="1"/>
          </p:nvPr>
        </p:nvSpPr>
        <p:spPr>
          <a:xfrm>
            <a:off x="457200" y="1533525"/>
            <a:ext cx="8229600" cy="1754188"/>
          </a:xfrm>
        </p:spPr>
        <p:txBody>
          <a:bodyPr/>
          <a:lstStyle/>
          <a:p>
            <a:r>
              <a:rPr lang="en-US" altLang="en-US" smtClean="0">
                <a:latin typeface="Trebuchet MS" panose="020B0603020202020204" pitchFamily="34" charset="0"/>
                <a:ea typeface="ヒラギノ角ゴ Pro W3" charset="-128"/>
              </a:rPr>
              <a:t>Cloud computing can accelerate innovation and therefore changes the desired skills mix and job outlook for IS workers</a:t>
            </a:r>
          </a:p>
          <a:p>
            <a:r>
              <a:rPr lang="en-US" altLang="en-US" smtClean="0">
                <a:latin typeface="Trebuchet MS" panose="020B0603020202020204" pitchFamily="34" charset="0"/>
                <a:ea typeface="ヒラギノ角ゴ Pro W3" charset="-128"/>
              </a:rPr>
              <a:t>By lowering the cost to access powerful systems and software, barriers to entry decrease</a:t>
            </a:r>
          </a:p>
          <a:p>
            <a:endParaRPr lang="en-US" altLang="en-US" smtClean="0">
              <a:latin typeface="Trebuchet MS" panose="020B0603020202020204" pitchFamily="34" charset="0"/>
              <a:ea typeface="ヒラギノ角ゴ Pro W3" charset="-128"/>
            </a:endParaRPr>
          </a:p>
        </p:txBody>
      </p:sp>
      <p:sp>
        <p:nvSpPr>
          <p:cNvPr id="563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0C729851-7EA5-48E5-8FE9-F5ADB919866B}" type="slidenum">
              <a:rPr lang="en-US" altLang="en-US" sz="1200">
                <a:solidFill>
                  <a:srgbClr val="FFFFFF"/>
                </a:solidFill>
                <a:latin typeface="Calibri" panose="020F0502020204030204" pitchFamily="34" charset="0"/>
              </a:rPr>
              <a:pPr eaLnBrk="1" hangingPunct="1"/>
              <a:t>19</a:t>
            </a:fld>
            <a:endParaRPr lang="en-US" altLang="en-US" sz="1200">
              <a:solidFill>
                <a:srgbClr val="FFFFFF"/>
              </a:solidFill>
              <a:latin typeface="Calibri" panose="020F0502020204030204" pitchFamily="34" charset="0"/>
            </a:endParaRPr>
          </a:p>
        </p:txBody>
      </p:sp>
      <p:pic>
        <p:nvPicPr>
          <p:cNvPr id="56324" name="Picture 4"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2928938"/>
            <a:ext cx="17954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2530" name="Content Placeholder 2"/>
          <p:cNvSpPr>
            <a:spLocks noGrp="1"/>
          </p:cNvSpPr>
          <p:nvPr>
            <p:ph idx="1"/>
          </p:nvPr>
        </p:nvSpPr>
        <p:spPr>
          <a:xfrm>
            <a:off x="457200" y="1533525"/>
            <a:ext cx="8229600" cy="3140075"/>
          </a:xfrm>
        </p:spPr>
        <p:txBody>
          <a:bodyPr/>
          <a:lstStyle/>
          <a:p>
            <a:r>
              <a:rPr lang="en-US" altLang="en-US" smtClean="0">
                <a:latin typeface="Trebuchet MS" panose="020B0603020202020204" pitchFamily="34" charset="0"/>
                <a:ea typeface="ヒラギノ角ゴ Pro W3" charset="-128"/>
              </a:rPr>
              <a:t>Know how firms using SaaS products can dramatically lower several costs associated with their information systems</a:t>
            </a:r>
          </a:p>
          <a:p>
            <a:r>
              <a:rPr lang="en-US" altLang="en-US" smtClean="0">
                <a:latin typeface="Trebuchet MS" panose="020B0603020202020204" pitchFamily="34" charset="0"/>
                <a:ea typeface="ヒラギノ角ゴ Pro W3" charset="-128"/>
              </a:rPr>
              <a:t>Know how SaaS vendors earn their money</a:t>
            </a:r>
          </a:p>
          <a:p>
            <a:r>
              <a:rPr lang="en-US" altLang="en-US" smtClean="0">
                <a:latin typeface="Trebuchet MS" panose="020B0603020202020204" pitchFamily="34" charset="0"/>
                <a:ea typeface="ヒラギノ角ゴ Pro W3" charset="-128"/>
              </a:rPr>
              <a:t>Be able to list the benefits to users that accrue from using SaaS</a:t>
            </a:r>
          </a:p>
          <a:p>
            <a:r>
              <a:rPr lang="en-US" altLang="en-US" smtClean="0">
                <a:latin typeface="Trebuchet MS" panose="020B0603020202020204" pitchFamily="34" charset="0"/>
                <a:ea typeface="ヒラギノ角ゴ Pro W3" charset="-128"/>
              </a:rPr>
              <a:t>Be able to list the benefits to vendors from deploying SaaS</a:t>
            </a:r>
          </a:p>
          <a:p>
            <a:r>
              <a:rPr lang="en-US" altLang="en-US" smtClean="0">
                <a:latin typeface="Trebuchet MS" panose="020B0603020202020204" pitchFamily="34" charset="0"/>
                <a:ea typeface="ヒラギノ角ゴ Pro W3" charset="-128"/>
              </a:rPr>
              <a:t>Be able to list and appreciate the risks associated with SaaS</a:t>
            </a:r>
          </a:p>
          <a:p>
            <a:endParaRPr lang="en-US" altLang="en-US" smtClean="0">
              <a:latin typeface="Trebuchet MS" panose="020B0603020202020204" pitchFamily="34" charset="0"/>
              <a:ea typeface="ヒラギノ角ゴ Pro W3" charset="-128"/>
            </a:endParaRPr>
          </a:p>
          <a:p>
            <a:endParaRPr lang="en-US" altLang="en-US" smtClean="0">
              <a:latin typeface="Trebuchet MS" panose="020B0603020202020204" pitchFamily="34" charset="0"/>
              <a:ea typeface="ヒラギノ角ゴ Pro W3" charset="-128"/>
            </a:endParaRPr>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3F24C865-AFC6-4F5B-82A7-B317F90E5A9A}" type="slidenum">
              <a:rPr lang="en-US" altLang="en-US" sz="1200">
                <a:solidFill>
                  <a:srgbClr val="FFFFFF"/>
                </a:solidFill>
                <a:latin typeface="Calibri" panose="020F0502020204030204" pitchFamily="34" charset="0"/>
              </a:rPr>
              <a:pPr eaLnBrk="1" hangingPunct="1"/>
              <a:t>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Clouds and Tech Industry Impact</a:t>
            </a:r>
          </a:p>
        </p:txBody>
      </p:sp>
      <p:sp>
        <p:nvSpPr>
          <p:cNvPr id="57346" name="Content Placeholder 2"/>
          <p:cNvSpPr>
            <a:spLocks noGrp="1"/>
          </p:cNvSpPr>
          <p:nvPr>
            <p:ph idx="1"/>
          </p:nvPr>
        </p:nvSpPr>
        <p:spPr>
          <a:xfrm>
            <a:off x="457200" y="1533525"/>
            <a:ext cx="8229600" cy="1338263"/>
          </a:xfrm>
        </p:spPr>
        <p:txBody>
          <a:bodyPr>
            <a:normAutofit lnSpcReduction="10000"/>
          </a:bodyPr>
          <a:lstStyle/>
          <a:p>
            <a:r>
              <a:rPr lang="en-US" altLang="en-US" smtClean="0">
                <a:latin typeface="Trebuchet MS" panose="020B0603020202020204" pitchFamily="34" charset="0"/>
                <a:ea typeface="ヒラギノ角ゴ Pro W3" charset="-128"/>
              </a:rPr>
              <a:t>Server farms require plenty of cheap land, low cost power, ultrafast fiber-optic connections, and benefit from mild climates</a:t>
            </a:r>
          </a:p>
          <a:p>
            <a:r>
              <a:rPr lang="en-US" altLang="en-US" smtClean="0">
                <a:latin typeface="Trebuchet MS" panose="020B0603020202020204" pitchFamily="34" charset="0"/>
                <a:ea typeface="ヒラギノ角ゴ Pro W3" charset="-128"/>
              </a:rPr>
              <a:t>Sun, Microsoft, IBM, and HP have all developed rapid-deployment server farm modules</a:t>
            </a:r>
          </a:p>
        </p:txBody>
      </p:sp>
      <p:sp>
        <p:nvSpPr>
          <p:cNvPr id="573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C8989D8F-E8EC-42F6-8BBC-422084B5A1D6}" type="slidenum">
              <a:rPr lang="en-US" altLang="en-US" sz="1200">
                <a:solidFill>
                  <a:srgbClr val="FFFFFF"/>
                </a:solidFill>
                <a:latin typeface="Calibri" panose="020F0502020204030204" pitchFamily="34" charset="0"/>
              </a:rPr>
              <a:pPr eaLnBrk="1" hangingPunct="1"/>
              <a:t>20</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normAutofit fontScale="90000"/>
          </a:bodyPr>
          <a:lstStyle/>
          <a:p>
            <a:r>
              <a:rPr lang="en-US" altLang="en-US" smtClean="0">
                <a:latin typeface="Trebuchet MS" panose="020B0603020202020204" pitchFamily="34" charset="0"/>
                <a:ea typeface="ヒラギノ角ゴ Pro W3" charset="-128"/>
              </a:rPr>
              <a:t>Virtualization: Software That Makes One Computer Act Like Many</a:t>
            </a:r>
          </a:p>
        </p:txBody>
      </p:sp>
      <p:sp>
        <p:nvSpPr>
          <p:cNvPr id="58370" name="Content Placeholder 2"/>
          <p:cNvSpPr>
            <a:spLocks noGrp="1"/>
          </p:cNvSpPr>
          <p:nvPr>
            <p:ph idx="1"/>
          </p:nvPr>
        </p:nvSpPr>
        <p:spPr>
          <a:xfrm>
            <a:off x="457200" y="1533525"/>
            <a:ext cx="8229600" cy="2078038"/>
          </a:xfrm>
        </p:spPr>
        <p:txBody>
          <a:bodyPr>
            <a:normAutofit lnSpcReduction="10000"/>
          </a:bodyPr>
          <a:lstStyle/>
          <a:p>
            <a:r>
              <a:rPr lang="en-US" altLang="en-US" smtClean="0">
                <a:latin typeface="Trebuchet MS" panose="020B0603020202020204" pitchFamily="34" charset="0"/>
                <a:ea typeface="ヒラギノ角ゴ Pro W3" charset="-128"/>
              </a:rPr>
              <a:t>The most important software tool in the cloud computing toolbox is virtualization</a:t>
            </a:r>
          </a:p>
          <a:p>
            <a:pPr lvl="1"/>
            <a:r>
              <a:rPr lang="en-US" altLang="en-US" smtClean="0">
                <a:latin typeface="Trebuchet MS" panose="020B0603020202020204" pitchFamily="34" charset="0"/>
                <a:ea typeface="ヒラギノ角ゴ Pro W3" charset="-128"/>
              </a:rPr>
              <a:t>Can be used in-house to reduce an organization</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hardware needs</a:t>
            </a:r>
          </a:p>
          <a:p>
            <a:pPr lvl="1"/>
            <a:r>
              <a:rPr lang="en-US" altLang="en-US" smtClean="0">
                <a:latin typeface="Trebuchet MS" panose="020B0603020202020204" pitchFamily="34" charset="0"/>
                <a:ea typeface="ヒラギノ角ゴ Pro W3" charset="-128"/>
              </a:rPr>
              <a:t>To create a firm</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own private cloud of scalable assets</a:t>
            </a:r>
          </a:p>
          <a:p>
            <a:r>
              <a:rPr lang="en-US" altLang="en-US" b="1" smtClean="0">
                <a:latin typeface="Trebuchet MS" panose="020B0603020202020204" pitchFamily="34" charset="0"/>
                <a:ea typeface="ヒラギノ角ゴ Pro W3" charset="-128"/>
              </a:rPr>
              <a:t>Virtual desktops</a:t>
            </a:r>
            <a:r>
              <a:rPr lang="en-US" altLang="en-US" smtClean="0">
                <a:latin typeface="Trebuchet MS" panose="020B0603020202020204" pitchFamily="34" charset="0"/>
                <a:ea typeface="ヒラギノ角ゴ Pro W3" charset="-128"/>
              </a:rPr>
              <a:t>: Allows firms to scale, back up, secure, and upgrade systems far more easily than if they had to maintain each individual PC</a:t>
            </a:r>
          </a:p>
        </p:txBody>
      </p:sp>
      <p:sp>
        <p:nvSpPr>
          <p:cNvPr id="583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B5E54A7F-E220-4490-8BFB-18A5A1ECEC8F}" type="slidenum">
              <a:rPr lang="en-US" altLang="en-US" sz="1200">
                <a:solidFill>
                  <a:srgbClr val="FFFFFF"/>
                </a:solidFill>
                <a:latin typeface="Calibri" panose="020F0502020204030204" pitchFamily="34" charset="0"/>
              </a:rPr>
              <a:pPr eaLnBrk="1" hangingPunct="1"/>
              <a:t>21</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Make, Buy, or Rent</a:t>
            </a:r>
          </a:p>
        </p:txBody>
      </p:sp>
      <p:sp>
        <p:nvSpPr>
          <p:cNvPr id="5939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Key variables to consider for technology decisions:</a:t>
            </a:r>
          </a:p>
          <a:p>
            <a:pPr lvl="1"/>
            <a:r>
              <a:rPr lang="en-US" altLang="en-US" smtClean="0">
                <a:latin typeface="Trebuchet MS" panose="020B0603020202020204" pitchFamily="34" charset="0"/>
                <a:ea typeface="ヒラギノ角ゴ Pro W3" charset="-128"/>
              </a:rPr>
              <a:t>Competitive advantage</a:t>
            </a:r>
          </a:p>
          <a:p>
            <a:pPr lvl="1"/>
            <a:r>
              <a:rPr lang="en-US" altLang="en-US" smtClean="0">
                <a:latin typeface="Trebuchet MS" panose="020B0603020202020204" pitchFamily="34" charset="0"/>
                <a:ea typeface="ヒラギノ角ゴ Pro W3" charset="-128"/>
              </a:rPr>
              <a:t>Security</a:t>
            </a:r>
          </a:p>
          <a:p>
            <a:pPr lvl="1"/>
            <a:r>
              <a:rPr lang="en-US" altLang="en-US" smtClean="0">
                <a:latin typeface="Trebuchet MS" panose="020B0603020202020204" pitchFamily="34" charset="0"/>
                <a:ea typeface="ヒラギノ角ゴ Pro W3" charset="-128"/>
              </a:rPr>
              <a:t>Legal and compliance requirements</a:t>
            </a:r>
          </a:p>
          <a:p>
            <a:pPr lvl="1"/>
            <a:r>
              <a:rPr lang="en-US" altLang="en-US" smtClean="0">
                <a:latin typeface="Trebuchet MS" panose="020B0603020202020204" pitchFamily="34" charset="0"/>
                <a:ea typeface="ヒラギノ角ゴ Pro W3" charset="-128"/>
              </a:rPr>
              <a:t>Skill, expertise, and available labor</a:t>
            </a:r>
          </a:p>
          <a:p>
            <a:pPr lvl="1"/>
            <a:r>
              <a:rPr lang="en-US" altLang="en-US" smtClean="0">
                <a:latin typeface="Trebuchet MS" panose="020B0603020202020204" pitchFamily="34" charset="0"/>
                <a:ea typeface="ヒラギノ角ゴ Pro W3" charset="-128"/>
              </a:rPr>
              <a:t>Cost and time</a:t>
            </a:r>
          </a:p>
          <a:p>
            <a:pPr lvl="1"/>
            <a:r>
              <a:rPr lang="en-US" altLang="en-US" smtClean="0">
                <a:latin typeface="Trebuchet MS" panose="020B0603020202020204" pitchFamily="34" charset="0"/>
                <a:ea typeface="ヒラギノ角ゴ Pro W3" charset="-128"/>
              </a:rPr>
              <a:t>Vendor issues</a:t>
            </a:r>
          </a:p>
        </p:txBody>
      </p:sp>
      <p:sp>
        <p:nvSpPr>
          <p:cNvPr id="5939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7FA4C46-297D-4CAE-A81D-D7940534397E}" type="slidenum">
              <a:rPr lang="en-US" altLang="en-US" sz="1200">
                <a:solidFill>
                  <a:srgbClr val="FFFFFF"/>
                </a:solidFill>
                <a:latin typeface="Calibri" panose="020F0502020204030204" pitchFamily="34" charset="0"/>
              </a:rPr>
              <a:pPr eaLnBrk="1" hangingPunct="1"/>
              <a:t>22</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3554"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Distinguish between SaaS and hardware clouds</a:t>
            </a:r>
          </a:p>
          <a:p>
            <a:r>
              <a:rPr lang="en-US" altLang="en-US" smtClean="0">
                <a:latin typeface="Trebuchet MS" panose="020B0603020202020204" pitchFamily="34" charset="0"/>
                <a:ea typeface="ヒラギノ角ゴ Pro W3" charset="-128"/>
              </a:rPr>
              <a:t>Provide examples of firms and uses of hardware clouds</a:t>
            </a:r>
          </a:p>
          <a:p>
            <a:r>
              <a:rPr lang="en-US" altLang="en-US" smtClean="0">
                <a:latin typeface="Trebuchet MS" panose="020B0603020202020204" pitchFamily="34" charset="0"/>
                <a:ea typeface="ヒラギノ角ゴ Pro W3" charset="-128"/>
              </a:rPr>
              <a:t>Understand the concepts of cloud computing, cloudbursting, and black swan events</a:t>
            </a:r>
          </a:p>
          <a:p>
            <a:r>
              <a:rPr lang="en-US" altLang="en-US" smtClean="0">
                <a:latin typeface="Trebuchet MS" panose="020B0603020202020204" pitchFamily="34" charset="0"/>
                <a:ea typeface="ヒラギノ角ゴ Pro W3" charset="-128"/>
              </a:rPr>
              <a:t>Understand the challenges and economics involved in shifting computing hardware to the cloud</a:t>
            </a:r>
          </a:p>
          <a:p>
            <a:endParaRPr lang="en-US" altLang="en-US" smtClean="0">
              <a:latin typeface="Trebuchet MS" panose="020B0603020202020204" pitchFamily="34" charset="0"/>
              <a:ea typeface="ヒラギノ角ゴ Pro W3" charset="-128"/>
            </a:endParaRP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D4E45D0C-1A55-4175-A3E6-BECD74D45398}" type="slidenum">
              <a:rPr lang="en-US" altLang="en-US" sz="1200">
                <a:solidFill>
                  <a:srgbClr val="FFFFFF"/>
                </a:solidFill>
                <a:latin typeface="Calibri" panose="020F0502020204030204" pitchFamily="34" charset="0"/>
              </a:rPr>
              <a:pPr eaLnBrk="1" hangingPunct="1"/>
              <a:t>3</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4578" name="Content Placeholder 2"/>
          <p:cNvSpPr>
            <a:spLocks noGrp="1"/>
          </p:cNvSpPr>
          <p:nvPr>
            <p:ph idx="1"/>
          </p:nvPr>
        </p:nvSpPr>
        <p:spPr>
          <a:xfrm>
            <a:off x="457200" y="1533525"/>
            <a:ext cx="8229600" cy="3140075"/>
          </a:xfrm>
        </p:spPr>
        <p:txBody>
          <a:bodyPr>
            <a:normAutofit fontScale="92500"/>
          </a:bodyPr>
          <a:lstStyle/>
          <a:p>
            <a:r>
              <a:rPr lang="en-US" altLang="en-US" smtClean="0">
                <a:latin typeface="Trebuchet MS" panose="020B0603020202020204" pitchFamily="34" charset="0"/>
                <a:ea typeface="ヒラギノ角ゴ Pro W3" charset="-128"/>
              </a:rPr>
              <a:t>Understand how cloud computing</a:t>
            </a:r>
            <a:r>
              <a:rPr lang="ja-JP" altLang="en-US" smtClean="0">
                <a:latin typeface="Trebuchet MS" panose="020B0603020202020204" pitchFamily="34" charset="0"/>
                <a:ea typeface="ヒラギノ角ゴ Pro W3" charset="-128"/>
              </a:rPr>
              <a:t>’</a:t>
            </a:r>
            <a:r>
              <a:rPr lang="en-US" altLang="ja-JP" smtClean="0">
                <a:latin typeface="Trebuchet MS" panose="020B0603020202020204" pitchFamily="34" charset="0"/>
                <a:ea typeface="ヒラギノ角ゴ Pro W3" charset="-128"/>
              </a:rPr>
              <a:t>s impact across industries is proving to be broad and significant</a:t>
            </a:r>
          </a:p>
          <a:p>
            <a:r>
              <a:rPr lang="en-US" altLang="en-US" smtClean="0">
                <a:latin typeface="Trebuchet MS" panose="020B0603020202020204" pitchFamily="34" charset="0"/>
                <a:ea typeface="ヒラギノ角ゴ Pro W3" charset="-128"/>
              </a:rPr>
              <a:t>Know the effects of cloud computing on high-end server sales and the influence on the trend shifting from hardware sales to service</a:t>
            </a:r>
          </a:p>
          <a:p>
            <a:r>
              <a:rPr lang="en-US" altLang="en-US" smtClean="0">
                <a:latin typeface="Trebuchet MS" panose="020B0603020202020204" pitchFamily="34" charset="0"/>
                <a:ea typeface="ヒラギノ角ゴ Pro W3" charset="-128"/>
              </a:rPr>
              <a:t>Know the effects of cloud computing on innovation and the influence on the changes in the desired skills mix and job outlook for IS workers</a:t>
            </a:r>
          </a:p>
          <a:p>
            <a:r>
              <a:rPr lang="en-US" altLang="en-US" smtClean="0">
                <a:latin typeface="Trebuchet MS" panose="020B0603020202020204" pitchFamily="34" charset="0"/>
                <a:ea typeface="ヒラギノ角ゴ Pro W3" charset="-128"/>
              </a:rPr>
              <a:t>Know that by lowering the cost to access powerful systems and software, cloud computing can decrease barriers to entry</a:t>
            </a:r>
          </a:p>
          <a:p>
            <a:r>
              <a:rPr lang="en-US" altLang="en-US" smtClean="0">
                <a:latin typeface="Trebuchet MS" panose="020B0603020202020204" pitchFamily="34" charset="0"/>
                <a:ea typeface="ヒラギノ角ゴ Pro W3" charset="-128"/>
              </a:rPr>
              <a:t>Understand the importance, size, and metrics of server farms</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224E60B2-407A-4D5A-A609-F92BFDA756A6}" type="slidenum">
              <a:rPr lang="en-US" altLang="en-US" sz="1200">
                <a:solidFill>
                  <a:srgbClr val="FFFFFF"/>
                </a:solidFill>
                <a:latin typeface="Calibri" panose="020F0502020204030204" pitchFamily="34" charset="0"/>
              </a:rPr>
              <a:pPr eaLnBrk="1" hangingPunct="1"/>
              <a:t>4</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Learning Objectives</a:t>
            </a:r>
          </a:p>
        </p:txBody>
      </p:sp>
      <p:sp>
        <p:nvSpPr>
          <p:cNvPr id="25602" name="Content Placeholder 2"/>
          <p:cNvSpPr>
            <a:spLocks noGrp="1"/>
          </p:cNvSpPr>
          <p:nvPr>
            <p:ph idx="1"/>
          </p:nvPr>
        </p:nvSpPr>
        <p:spPr>
          <a:xfrm>
            <a:off x="457200" y="1533525"/>
            <a:ext cx="8229600" cy="2586038"/>
          </a:xfrm>
        </p:spPr>
        <p:txBody>
          <a:bodyPr/>
          <a:lstStyle/>
          <a:p>
            <a:r>
              <a:rPr lang="en-US" altLang="en-US" smtClean="0">
                <a:latin typeface="Trebuchet MS" panose="020B0603020202020204" pitchFamily="34" charset="0"/>
                <a:ea typeface="ヒラギノ角ゴ Pro W3" charset="-128"/>
              </a:rPr>
              <a:t>Know what virtualization software is and its impact on cloud computing</a:t>
            </a:r>
          </a:p>
          <a:p>
            <a:r>
              <a:rPr lang="en-US" altLang="en-US" smtClean="0">
                <a:latin typeface="Trebuchet MS" panose="020B0603020202020204" pitchFamily="34" charset="0"/>
                <a:ea typeface="ヒラギノ角ゴ Pro W3" charset="-128"/>
              </a:rPr>
              <a:t>Be able to list the benefits to a firm from using virtualization</a:t>
            </a:r>
          </a:p>
          <a:p>
            <a:r>
              <a:rPr lang="en-US" altLang="en-US" smtClean="0">
                <a:latin typeface="Trebuchet MS" panose="020B0603020202020204" pitchFamily="34" charset="0"/>
                <a:ea typeface="ヒラギノ角ゴ Pro W3" charset="-128"/>
              </a:rPr>
              <a:t>Know the options managers have when determining how to satisfy the software needs of their companies</a:t>
            </a:r>
          </a:p>
          <a:p>
            <a:r>
              <a:rPr lang="en-US" altLang="en-US" smtClean="0">
                <a:latin typeface="Trebuchet MS" panose="020B0603020202020204" pitchFamily="34" charset="0"/>
                <a:ea typeface="ヒラギノ角ゴ Pro W3" charset="-128"/>
              </a:rPr>
              <a:t>Know the factors that must be considered when making the make, buy, or rent decision</a:t>
            </a:r>
          </a:p>
          <a:p>
            <a:endParaRPr lang="en-US" altLang="en-US" smtClean="0">
              <a:latin typeface="Trebuchet MS" panose="020B0603020202020204" pitchFamily="34" charset="0"/>
              <a:ea typeface="ヒラギノ角ゴ Pro W3" charset="-128"/>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4C0212CD-959B-40D7-843C-6A48CE11A09E}" type="slidenum">
              <a:rPr lang="en-US" altLang="en-US" sz="1200">
                <a:solidFill>
                  <a:srgbClr val="FFFFFF"/>
                </a:solidFill>
                <a:latin typeface="Calibri" panose="020F0502020204030204" pitchFamily="34" charset="0"/>
              </a:rPr>
              <a:pPr eaLnBrk="1" hangingPunct="1"/>
              <a:t>5</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 Computing: Hype or Hope?</a:t>
            </a:r>
          </a:p>
        </p:txBody>
      </p:sp>
      <p:sp>
        <p:nvSpPr>
          <p:cNvPr id="45058" name="Content Placeholder 2"/>
          <p:cNvSpPr>
            <a:spLocks noGrp="1"/>
          </p:cNvSpPr>
          <p:nvPr>
            <p:ph idx="1"/>
          </p:nvPr>
        </p:nvSpPr>
        <p:spPr>
          <a:xfrm>
            <a:off x="457200" y="1243743"/>
            <a:ext cx="8229600" cy="2719388"/>
          </a:xfrm>
        </p:spPr>
        <p:txBody>
          <a:bodyPr>
            <a:noAutofit/>
          </a:bodyPr>
          <a:lstStyle/>
          <a:p>
            <a:r>
              <a:rPr lang="en-US" altLang="en-US" sz="2400" dirty="0" smtClean="0">
                <a:latin typeface="Trebuchet MS" panose="020B0603020202020204" pitchFamily="34" charset="0"/>
                <a:ea typeface="ヒラギノ角ゴ Pro W3" charset="-128"/>
              </a:rPr>
              <a:t>Cloud computing is about replacing computing resources—either an organization</a:t>
            </a:r>
            <a:r>
              <a:rPr lang="ja-JP" altLang="en-US" sz="2400" dirty="0" smtClean="0">
                <a:latin typeface="Trebuchet MS" panose="020B0603020202020204" pitchFamily="34" charset="0"/>
                <a:ea typeface="ヒラギノ角ゴ Pro W3" charset="-128"/>
              </a:rPr>
              <a:t>’</a:t>
            </a:r>
            <a:r>
              <a:rPr lang="en-US" altLang="ja-JP" sz="2400" dirty="0" smtClean="0">
                <a:latin typeface="Trebuchet MS" panose="020B0603020202020204" pitchFamily="34" charset="0"/>
                <a:ea typeface="ヒラギノ角ゴ Pro W3" charset="-128"/>
              </a:rPr>
              <a:t>s or an individual</a:t>
            </a:r>
            <a:r>
              <a:rPr lang="ja-JP" altLang="en-US" sz="2400" dirty="0" smtClean="0">
                <a:latin typeface="Trebuchet MS" panose="020B0603020202020204" pitchFamily="34" charset="0"/>
                <a:ea typeface="ヒラギノ角ゴ Pro W3" charset="-128"/>
              </a:rPr>
              <a:t>’</a:t>
            </a:r>
            <a:r>
              <a:rPr lang="en-US" altLang="ja-JP" sz="2400" dirty="0" smtClean="0">
                <a:latin typeface="Trebuchet MS" panose="020B0603020202020204" pitchFamily="34" charset="0"/>
                <a:ea typeface="ヒラギノ角ゴ Pro W3" charset="-128"/>
              </a:rPr>
              <a:t>s hardware or software—with services provided over the Internet</a:t>
            </a:r>
          </a:p>
          <a:p>
            <a:r>
              <a:rPr lang="en-US" altLang="en-US" sz="2400" dirty="0" smtClean="0">
                <a:latin typeface="Trebuchet MS" panose="020B0603020202020204" pitchFamily="34" charset="0"/>
                <a:ea typeface="ヒラギノ角ゴ Pro W3" charset="-128"/>
              </a:rPr>
              <a:t>Categories of cloud computing</a:t>
            </a:r>
          </a:p>
          <a:p>
            <a:pPr lvl="1"/>
            <a:r>
              <a:rPr lang="en-US" altLang="en-US" sz="2000" dirty="0" smtClean="0">
                <a:latin typeface="Trebuchet MS" panose="020B0603020202020204" pitchFamily="34" charset="0"/>
                <a:ea typeface="ヒラギノ角ゴ Pro W3" charset="-128"/>
              </a:rPr>
              <a:t>Software as a service (SaaS)</a:t>
            </a:r>
          </a:p>
          <a:p>
            <a:pPr lvl="1"/>
            <a:r>
              <a:rPr lang="en-US" altLang="en-US" sz="2000" dirty="0" smtClean="0">
                <a:latin typeface="Trebuchet MS" panose="020B0603020202020204" pitchFamily="34" charset="0"/>
                <a:ea typeface="ヒラギノ角ゴ Pro W3" charset="-128"/>
              </a:rPr>
              <a:t>Models often referred to as </a:t>
            </a:r>
            <a:r>
              <a:rPr lang="en-US" altLang="en-US" sz="2000" b="1" dirty="0" smtClean="0">
                <a:latin typeface="Trebuchet MS" panose="020B0603020202020204" pitchFamily="34" charset="0"/>
                <a:ea typeface="ヒラギノ角ゴ Pro W3" charset="-128"/>
              </a:rPr>
              <a:t>utility computing</a:t>
            </a:r>
            <a:r>
              <a:rPr lang="en-US" altLang="en-US" sz="2000" dirty="0" smtClean="0">
                <a:latin typeface="Trebuchet MS" panose="020B0603020202020204" pitchFamily="34" charset="0"/>
                <a:ea typeface="ヒラギノ角ゴ Pro W3" charset="-128"/>
              </a:rPr>
              <a:t>, </a:t>
            </a:r>
          </a:p>
          <a:p>
            <a:pPr lvl="2"/>
            <a:r>
              <a:rPr lang="en-US" altLang="en-US" sz="2000" dirty="0" smtClean="0">
                <a:latin typeface="Trebuchet MS" panose="020B0603020202020204" pitchFamily="34" charset="0"/>
                <a:ea typeface="ヒラギノ角ゴ Pro W3" charset="-128"/>
              </a:rPr>
              <a:t>platform as a service (PaaS), or </a:t>
            </a:r>
          </a:p>
          <a:p>
            <a:pPr lvl="2"/>
            <a:r>
              <a:rPr lang="en-US" altLang="en-US" sz="2000" b="1" dirty="0">
                <a:latin typeface="Trebuchet MS" panose="020B0603020202020204" pitchFamily="34" charset="0"/>
                <a:ea typeface="ヒラギノ角ゴ Pro W3" charset="-128"/>
              </a:rPr>
              <a:t>I</a:t>
            </a:r>
            <a:r>
              <a:rPr lang="en-US" altLang="en-US" sz="2000" b="1" dirty="0" smtClean="0">
                <a:latin typeface="Trebuchet MS" panose="020B0603020202020204" pitchFamily="34" charset="0"/>
                <a:ea typeface="ヒラギノ角ゴ Pro W3" charset="-128"/>
              </a:rPr>
              <a:t>nfrastructure as a service (IaaS) -This is called the Hardware Cloud</a:t>
            </a:r>
          </a:p>
          <a:p>
            <a:endParaRPr lang="en-US" altLang="en-US" sz="2400" dirty="0" smtClean="0">
              <a:latin typeface="Trebuchet MS" panose="020B0603020202020204" pitchFamily="34" charset="0"/>
              <a:ea typeface="ヒラギノ角ゴ Pro W3" charset="-128"/>
            </a:endParaRP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685A3528-5FDC-40CC-8835-54654A0E4CF8}" type="slidenum">
              <a:rPr lang="en-US" altLang="en-US" sz="1200">
                <a:solidFill>
                  <a:srgbClr val="FFFFFF"/>
                </a:solidFill>
                <a:latin typeface="Calibri" panose="020F0502020204030204" pitchFamily="34" charset="0"/>
              </a:rPr>
              <a:pPr eaLnBrk="1" hangingPunct="1"/>
              <a:t>6</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altLang="en-US" smtClean="0"/>
              <a:t>10-</a:t>
            </a:r>
            <a:fld id="{F9402192-78D0-4E12-9F79-686100FC3EE8}" type="slidenum">
              <a:rPr lang="en-US" altLang="en-US" smtClean="0"/>
              <a:pPr/>
              <a:t>7</a:t>
            </a:fld>
            <a:endParaRPr lang="en-US" altLang="en-US"/>
          </a:p>
        </p:txBody>
      </p:sp>
      <p:sp>
        <p:nvSpPr>
          <p:cNvPr id="3" name="Rectangle 2"/>
          <p:cNvSpPr/>
          <p:nvPr/>
        </p:nvSpPr>
        <p:spPr>
          <a:xfrm>
            <a:off x="431321" y="1069675"/>
            <a:ext cx="8471139" cy="3477875"/>
          </a:xfrm>
          <a:prstGeom prst="rect">
            <a:avLst/>
          </a:prstGeom>
        </p:spPr>
        <p:txBody>
          <a:bodyPr wrap="square">
            <a:spAutoFit/>
          </a:bodyPr>
          <a:lstStyle/>
          <a:p>
            <a:pPr>
              <a:defRPr/>
            </a:pPr>
            <a:r>
              <a:rPr lang="en-US" sz="2000" b="1" dirty="0" smtClean="0"/>
              <a:t>Scalability</a:t>
            </a:r>
            <a:endParaRPr lang="en-US" sz="2000" dirty="0"/>
          </a:p>
          <a:p>
            <a:pPr>
              <a:defRPr/>
            </a:pPr>
            <a:r>
              <a:rPr lang="en-US" sz="2000" dirty="0"/>
              <a:t>Infrastructure capacity allows for traffic spikes and minimizes delays.</a:t>
            </a:r>
          </a:p>
          <a:p>
            <a:pPr>
              <a:defRPr/>
            </a:pPr>
            <a:r>
              <a:rPr lang="en-US" sz="2000" b="1" dirty="0" smtClean="0"/>
              <a:t>Resiliency</a:t>
            </a:r>
            <a:endParaRPr lang="en-US" sz="2000" dirty="0"/>
          </a:p>
          <a:p>
            <a:pPr>
              <a:defRPr/>
            </a:pPr>
            <a:r>
              <a:rPr lang="en-US" sz="2000" dirty="0"/>
              <a:t>Cloud providers have mirrored solutions to minimize downtime in the event of a disaster. This type of resiliency can give businesses the sustainability they need during unanticipated events</a:t>
            </a:r>
            <a:r>
              <a:rPr lang="en-US" sz="2000" dirty="0" smtClean="0"/>
              <a:t>.</a:t>
            </a:r>
          </a:p>
          <a:p>
            <a:pPr>
              <a:defRPr/>
            </a:pPr>
            <a:r>
              <a:rPr lang="en-US" sz="2000" b="1" dirty="0"/>
              <a:t>Homogeneity:</a:t>
            </a:r>
          </a:p>
          <a:p>
            <a:pPr>
              <a:defRPr/>
            </a:pPr>
            <a:r>
              <a:rPr lang="en-US" sz="2000" dirty="0"/>
              <a:t> No matter which cloud provider and architecture an organization uses, an open cloud will make it easy for them to work with other groups, even if those other groups choose different providers and architectures.</a:t>
            </a:r>
          </a:p>
          <a:p>
            <a:pPr>
              <a:defRPr/>
            </a:pPr>
            <a:endParaRPr lang="en-US" sz="2000" dirty="0"/>
          </a:p>
        </p:txBody>
      </p:sp>
      <p:sp>
        <p:nvSpPr>
          <p:cNvPr id="4" name="TextBox 14"/>
          <p:cNvSpPr txBox="1">
            <a:spLocks noChangeArrowheads="1"/>
          </p:cNvSpPr>
          <p:nvPr/>
        </p:nvSpPr>
        <p:spPr bwMode="auto">
          <a:xfrm>
            <a:off x="995363" y="118882"/>
            <a:ext cx="3932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auto" hangingPunct="1">
              <a:spcBef>
                <a:spcPts val="0"/>
              </a:spcBef>
              <a:spcAft>
                <a:spcPts val="0"/>
              </a:spcAft>
              <a:defRPr/>
            </a:pPr>
            <a:r>
              <a:rPr lang="en-US" b="1" kern="0" dirty="0" smtClean="0">
                <a:solidFill>
                  <a:srgbClr val="000000"/>
                </a:solidFill>
                <a:ea typeface="ＭＳ Ｐゴシック" pitchFamily="-97" charset="-128"/>
              </a:rPr>
              <a:t>Common Characteristics:</a:t>
            </a:r>
          </a:p>
        </p:txBody>
      </p:sp>
    </p:spTree>
    <p:extLst>
      <p:ext uri="{BB962C8B-B14F-4D97-AF65-F5344CB8AC3E}">
        <p14:creationId xmlns:p14="http://schemas.microsoft.com/office/powerpoint/2010/main" val="1293067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457450" y="57150"/>
            <a:ext cx="5429250" cy="857250"/>
          </a:xfrm>
        </p:spPr>
        <p:txBody>
          <a:bodyPr/>
          <a:lstStyle/>
          <a:p>
            <a:r>
              <a:rPr lang="en-US" altLang="en-US" smtClean="0"/>
              <a:t>Basic Cloud Characteristics</a:t>
            </a:r>
            <a:endParaRPr lang="en-GB" altLang="en-US" smtClean="0"/>
          </a:p>
        </p:txBody>
      </p:sp>
      <p:sp>
        <p:nvSpPr>
          <p:cNvPr id="16387" name="Content Placeholder 2"/>
          <p:cNvSpPr>
            <a:spLocks noGrp="1"/>
          </p:cNvSpPr>
          <p:nvPr>
            <p:ph idx="1"/>
          </p:nvPr>
        </p:nvSpPr>
        <p:spPr>
          <a:xfrm>
            <a:off x="241540" y="789553"/>
            <a:ext cx="7416560" cy="3623072"/>
          </a:xfrm>
        </p:spPr>
        <p:txBody>
          <a:bodyPr/>
          <a:lstStyle/>
          <a:p>
            <a:r>
              <a:rPr lang="en-US" altLang="en-US" dirty="0"/>
              <a:t>The “</a:t>
            </a:r>
            <a:r>
              <a:rPr lang="en-US" altLang="en-US" b="1" dirty="0"/>
              <a:t>no-need-to-know</a:t>
            </a:r>
            <a:r>
              <a:rPr lang="en-US" altLang="en-US" dirty="0"/>
              <a:t>” in terms of the underlying details of infrastructure, applications interface with the infrastructure via the APIs.</a:t>
            </a:r>
          </a:p>
          <a:p>
            <a:r>
              <a:rPr lang="en-US" altLang="en-US" dirty="0"/>
              <a:t>The “</a:t>
            </a:r>
            <a:r>
              <a:rPr lang="en-US" altLang="en-US" b="1" dirty="0"/>
              <a:t>flexibility and elasticity</a:t>
            </a:r>
            <a:r>
              <a:rPr lang="en-US" altLang="en-US" dirty="0"/>
              <a:t>” allows these systems to scale up and down at will</a:t>
            </a:r>
          </a:p>
          <a:p>
            <a:pPr lvl="1"/>
            <a:r>
              <a:rPr lang="en-US" altLang="en-US" dirty="0"/>
              <a:t>utilizing the resources of all kinds</a:t>
            </a:r>
          </a:p>
          <a:p>
            <a:pPr lvl="2"/>
            <a:r>
              <a:rPr lang="en-US" altLang="en-US" dirty="0"/>
              <a:t>CPU, storage, server capacity, load balancing, and databases</a:t>
            </a:r>
          </a:p>
          <a:p>
            <a:r>
              <a:rPr lang="en-US" altLang="en-US" dirty="0"/>
              <a:t>The “</a:t>
            </a:r>
            <a:r>
              <a:rPr lang="en-US" altLang="en-US" b="1" dirty="0"/>
              <a:t>pay as much as used and needed</a:t>
            </a:r>
            <a:r>
              <a:rPr lang="en-US" altLang="en-US" dirty="0"/>
              <a:t>” type of utility computing and the “</a:t>
            </a:r>
            <a:r>
              <a:rPr lang="en-US" altLang="en-US" b="1" dirty="0"/>
              <a:t>always on!, anywhere and any place</a:t>
            </a:r>
            <a:r>
              <a:rPr lang="en-US" altLang="en-US" dirty="0"/>
              <a:t>” type of network-based computing.</a:t>
            </a:r>
          </a:p>
        </p:txBody>
      </p:sp>
      <p:sp>
        <p:nvSpPr>
          <p:cNvPr id="16388"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a:solidFill>
                  <a:schemeClr val="tx1"/>
                </a:solidFill>
                <a:latin typeface="Comic Sans MS" panose="030F0702030302020204" pitchFamily="66" charset="0"/>
                <a:ea typeface="ＭＳ Ｐゴシック" panose="020B0600070205080204" pitchFamily="34" charset="-128"/>
              </a:defRPr>
            </a:lvl1pPr>
            <a:lvl2pPr marL="557213" indent="-214313" eaLnBrk="0" hangingPunct="0">
              <a:defRPr sz="1800">
                <a:solidFill>
                  <a:schemeClr val="tx1"/>
                </a:solidFill>
                <a:latin typeface="Comic Sans MS" panose="030F0702030302020204" pitchFamily="66" charset="0"/>
                <a:ea typeface="ＭＳ Ｐゴシック" panose="020B0600070205080204" pitchFamily="34" charset="-128"/>
              </a:defRPr>
            </a:lvl2pPr>
            <a:lvl3pPr marL="857250" indent="-171450" eaLnBrk="0" hangingPunct="0">
              <a:defRPr sz="1800">
                <a:solidFill>
                  <a:schemeClr val="tx1"/>
                </a:solidFill>
                <a:latin typeface="Comic Sans MS" panose="030F0702030302020204" pitchFamily="66" charset="0"/>
                <a:ea typeface="ＭＳ Ｐゴシック" panose="020B0600070205080204" pitchFamily="34" charset="-128"/>
              </a:defRPr>
            </a:lvl3pPr>
            <a:lvl4pPr marL="1200150" indent="-171450" eaLnBrk="0" hangingPunct="0">
              <a:defRPr sz="1800">
                <a:solidFill>
                  <a:schemeClr val="tx1"/>
                </a:solidFill>
                <a:latin typeface="Comic Sans MS" panose="030F0702030302020204" pitchFamily="66" charset="0"/>
                <a:ea typeface="ＭＳ Ｐゴシック" panose="020B0600070205080204" pitchFamily="34" charset="-128"/>
              </a:defRPr>
            </a:lvl4pPr>
            <a:lvl5pPr marL="1543050" indent="-171450" eaLnBrk="0" hangingPunct="0">
              <a:defRPr sz="1800">
                <a:solidFill>
                  <a:schemeClr val="tx1"/>
                </a:solidFill>
                <a:latin typeface="Comic Sans MS" panose="030F0702030302020204" pitchFamily="66" charset="0"/>
                <a:ea typeface="ＭＳ Ｐゴシック" panose="020B0600070205080204" pitchFamily="34" charset="-128"/>
              </a:defRPr>
            </a:lvl5pPr>
            <a:lvl6pPr marL="1885950" indent="-171450" eaLnBrk="0" fontAlgn="base" hangingPunct="0">
              <a:spcBef>
                <a:spcPct val="0"/>
              </a:spcBef>
              <a:spcAft>
                <a:spcPct val="0"/>
              </a:spcAft>
              <a:defRPr sz="1800">
                <a:solidFill>
                  <a:schemeClr val="tx1"/>
                </a:solidFill>
                <a:latin typeface="Comic Sans MS" panose="030F0702030302020204" pitchFamily="66" charset="0"/>
                <a:ea typeface="ＭＳ Ｐゴシック" panose="020B0600070205080204" pitchFamily="34" charset="-128"/>
              </a:defRPr>
            </a:lvl6pPr>
            <a:lvl7pPr marL="2228850" indent="-171450" eaLnBrk="0" fontAlgn="base" hangingPunct="0">
              <a:spcBef>
                <a:spcPct val="0"/>
              </a:spcBef>
              <a:spcAft>
                <a:spcPct val="0"/>
              </a:spcAft>
              <a:defRPr sz="1800">
                <a:solidFill>
                  <a:schemeClr val="tx1"/>
                </a:solidFill>
                <a:latin typeface="Comic Sans MS" panose="030F0702030302020204" pitchFamily="66" charset="0"/>
                <a:ea typeface="ＭＳ Ｐゴシック" panose="020B0600070205080204" pitchFamily="34" charset="-128"/>
              </a:defRPr>
            </a:lvl7pPr>
            <a:lvl8pPr marL="2571750" indent="-171450" eaLnBrk="0" fontAlgn="base" hangingPunct="0">
              <a:spcBef>
                <a:spcPct val="0"/>
              </a:spcBef>
              <a:spcAft>
                <a:spcPct val="0"/>
              </a:spcAft>
              <a:defRPr sz="1800">
                <a:solidFill>
                  <a:schemeClr val="tx1"/>
                </a:solidFill>
                <a:latin typeface="Comic Sans MS" panose="030F0702030302020204" pitchFamily="66" charset="0"/>
                <a:ea typeface="ＭＳ Ｐゴシック" panose="020B0600070205080204" pitchFamily="34" charset="-128"/>
              </a:defRPr>
            </a:lvl8pPr>
            <a:lvl9pPr marL="2914650" indent="-171450" eaLnBrk="0" fontAlgn="base" hangingPunct="0">
              <a:spcBef>
                <a:spcPct val="0"/>
              </a:spcBef>
              <a:spcAft>
                <a:spcPct val="0"/>
              </a:spcAft>
              <a:defRPr sz="1800">
                <a:solidFill>
                  <a:schemeClr val="tx1"/>
                </a:solidFill>
                <a:latin typeface="Comic Sans MS" panose="030F0702030302020204" pitchFamily="66" charset="0"/>
                <a:ea typeface="ＭＳ Ｐゴシック" panose="020B0600070205080204" pitchFamily="34" charset="-128"/>
              </a:defRPr>
            </a:lvl9pPr>
          </a:lstStyle>
          <a:p>
            <a:fld id="{DBE14431-13DA-4EED-AC81-A5D0082890FD}" type="slidenum">
              <a:rPr lang="en-GB" altLang="en-US" sz="900">
                <a:solidFill>
                  <a:schemeClr val="bg1"/>
                </a:solidFill>
              </a:rPr>
              <a:pPr/>
              <a:t>8</a:t>
            </a:fld>
            <a:endParaRPr lang="en-GB" altLang="en-US" sz="900">
              <a:solidFill>
                <a:schemeClr val="bg1"/>
              </a:solidFill>
            </a:endParaRPr>
          </a:p>
        </p:txBody>
      </p:sp>
    </p:spTree>
    <p:extLst>
      <p:ext uri="{BB962C8B-B14F-4D97-AF65-F5344CB8AC3E}">
        <p14:creationId xmlns:p14="http://schemas.microsoft.com/office/powerpoint/2010/main" val="228046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smtClean="0">
                <a:latin typeface="Trebuchet MS" panose="020B0603020202020204" pitchFamily="34" charset="0"/>
                <a:ea typeface="ヒラギノ角ゴ Pro W3" charset="-128"/>
              </a:rPr>
              <a:t>Cloud Computing: Hype or Hope?</a:t>
            </a:r>
          </a:p>
        </p:txBody>
      </p:sp>
      <p:sp>
        <p:nvSpPr>
          <p:cNvPr id="46082" name="Content Placeholder 2"/>
          <p:cNvSpPr>
            <a:spLocks noGrp="1"/>
          </p:cNvSpPr>
          <p:nvPr>
            <p:ph idx="1"/>
          </p:nvPr>
        </p:nvSpPr>
        <p:spPr>
          <a:xfrm>
            <a:off x="457200" y="1533525"/>
            <a:ext cx="8229600" cy="2862263"/>
          </a:xfrm>
        </p:spPr>
        <p:txBody>
          <a:bodyPr/>
          <a:lstStyle/>
          <a:p>
            <a:r>
              <a:rPr lang="en-US" altLang="en-US" b="1" smtClean="0">
                <a:latin typeface="Trebuchet MS" panose="020B0603020202020204" pitchFamily="34" charset="0"/>
                <a:ea typeface="ヒラギノ角ゴ Pro W3" charset="-128"/>
              </a:rPr>
              <a:t>Private clouds</a:t>
            </a:r>
            <a:r>
              <a:rPr lang="en-US" altLang="en-US" smtClean="0">
                <a:latin typeface="Trebuchet MS" panose="020B0603020202020204" pitchFamily="34" charset="0"/>
                <a:ea typeface="ヒラギノ角ゴ Pro W3" charset="-128"/>
              </a:rPr>
              <a:t>: Pools of computing resources that reside inside an organization and that can be served up for specific tasks as need arrives</a:t>
            </a:r>
          </a:p>
          <a:p>
            <a:r>
              <a:rPr lang="en-US" altLang="en-US" smtClean="0">
                <a:latin typeface="Trebuchet MS" panose="020B0603020202020204" pitchFamily="34" charset="0"/>
                <a:ea typeface="ヒラギノ角ゴ Pro W3" charset="-128"/>
              </a:rPr>
              <a:t>The evolution of cloud computing has huge implications across the industry</a:t>
            </a:r>
          </a:p>
          <a:p>
            <a:pPr lvl="1"/>
            <a:r>
              <a:rPr lang="en-US" altLang="en-US" smtClean="0">
                <a:latin typeface="Trebuchet MS" panose="020B0603020202020204" pitchFamily="34" charset="0"/>
                <a:ea typeface="ヒラギノ角ゴ Pro W3" charset="-128"/>
              </a:rPr>
              <a:t>Financial future of hardware and software firms</a:t>
            </a:r>
          </a:p>
          <a:p>
            <a:pPr lvl="1"/>
            <a:r>
              <a:rPr lang="en-US" altLang="en-US" smtClean="0">
                <a:latin typeface="Trebuchet MS" panose="020B0603020202020204" pitchFamily="34" charset="0"/>
                <a:ea typeface="ヒラギノ角ゴ Pro W3" charset="-128"/>
              </a:rPr>
              <a:t>Cost structure and innovativeness of adopting organizations</a:t>
            </a:r>
          </a:p>
          <a:p>
            <a:pPr lvl="1"/>
            <a:r>
              <a:rPr lang="en-US" altLang="en-US" smtClean="0">
                <a:latin typeface="Trebuchet MS" panose="020B0603020202020204" pitchFamily="34" charset="0"/>
                <a:ea typeface="ヒラギノ角ゴ Pro W3" charset="-128"/>
              </a:rPr>
              <a:t>Skill sets likely to be most valued by employers</a:t>
            </a:r>
          </a:p>
          <a:p>
            <a:endParaRPr lang="en-US" altLang="en-US" smtClean="0">
              <a:latin typeface="Trebuchet MS" panose="020B0603020202020204" pitchFamily="34" charset="0"/>
              <a:ea typeface="ヒラギノ角ゴ Pro W3" charset="-128"/>
            </a:endParaRPr>
          </a:p>
        </p:txBody>
      </p:sp>
      <p:sp>
        <p:nvSpPr>
          <p:cNvPr id="46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eaLnBrk="1" hangingPunct="1"/>
            <a:r>
              <a:rPr lang="en-US" altLang="en-US" sz="1200">
                <a:solidFill>
                  <a:srgbClr val="FFFFFF"/>
                </a:solidFill>
                <a:latin typeface="Calibri" panose="020F0502020204030204" pitchFamily="34" charset="0"/>
              </a:rPr>
              <a:t>10-</a:t>
            </a:r>
            <a:fld id="{1DAACCCD-3998-4FA9-89FC-816CECC1C3D6}" type="slidenum">
              <a:rPr lang="en-US" altLang="en-US" sz="1200">
                <a:solidFill>
                  <a:srgbClr val="FFFFFF"/>
                </a:solidFill>
                <a:latin typeface="Calibri" panose="020F0502020204030204" pitchFamily="34" charset="0"/>
              </a:rPr>
              <a:pPr eaLnBrk="1" hangingPunct="1"/>
              <a:t>9</a:t>
            </a:fld>
            <a:endParaRPr lang="en-US" altLang="en-US" sz="1200">
              <a:solidFill>
                <a:srgbClr val="FFFFFF"/>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3470</TotalTime>
  <Words>1333</Words>
  <Application>Microsoft Office PowerPoint</Application>
  <PresentationFormat>On-screen Show (16:9)</PresentationFormat>
  <Paragraphs>145</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ＭＳ Ｐゴシック</vt:lpstr>
      <vt:lpstr>Arial</vt:lpstr>
      <vt:lpstr>Calibri</vt:lpstr>
      <vt:lpstr>Calibri Light</vt:lpstr>
      <vt:lpstr>Comic Sans MS</vt:lpstr>
      <vt:lpstr>Trebuchet MS</vt:lpstr>
      <vt:lpstr>ヒラギノ角ゴ Pro W3</vt:lpstr>
      <vt:lpstr>Office Theme</vt:lpstr>
      <vt:lpstr> Software and Hardware in the Cloud</vt:lpstr>
      <vt:lpstr>Learning Objectives</vt:lpstr>
      <vt:lpstr>Learning Objectives</vt:lpstr>
      <vt:lpstr>Learning Objectives</vt:lpstr>
      <vt:lpstr>Learning Objectives</vt:lpstr>
      <vt:lpstr>Cloud Computing: Hype or Hope?</vt:lpstr>
      <vt:lpstr>PowerPoint Presentation</vt:lpstr>
      <vt:lpstr>Basic Cloud Characteristics</vt:lpstr>
      <vt:lpstr>Cloud Computing: Hype or Hope?</vt:lpstr>
      <vt:lpstr>The Software Cloud:  Why Buy When You Can Rent?</vt:lpstr>
      <vt:lpstr>The Software Cloud:  Why Buy When You Can Rent?</vt:lpstr>
      <vt:lpstr>The Software Cloud:  Why Buy When You Can Rent?</vt:lpstr>
      <vt:lpstr>SaaS: Not without Risks</vt:lpstr>
      <vt:lpstr>SaaS: Not without Risks</vt:lpstr>
      <vt:lpstr>The Hardware Cloud: IaaS (Infrastructure as a Service)- Utility Computing</vt:lpstr>
      <vt:lpstr>Clouds in Action: A Snapshot of Diverse Efforts</vt:lpstr>
      <vt:lpstr>Challenges Remain</vt:lpstr>
      <vt:lpstr>Clouds and Tech Industry Impact</vt:lpstr>
      <vt:lpstr>Clouds and Tech Industry Impact</vt:lpstr>
      <vt:lpstr>Clouds and Tech Industry Impact</vt:lpstr>
      <vt:lpstr>Virtualization: Software That Makes One Computer Act Like Many</vt:lpstr>
      <vt:lpstr>Make, Buy, or Rent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subject/>
  <dc:creator>ANSR7</dc:creator>
  <cp:keywords/>
  <dc:description/>
  <cp:lastModifiedBy>peggy batchelor</cp:lastModifiedBy>
  <cp:revision>716</cp:revision>
  <dcterms:created xsi:type="dcterms:W3CDTF">2010-02-26T11:46:22Z</dcterms:created>
  <dcterms:modified xsi:type="dcterms:W3CDTF">2016-11-08T01:19:36Z</dcterms:modified>
  <cp:category/>
</cp:coreProperties>
</file>